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10287000" cx="18288000"/>
  <p:notesSz cx="6858000" cy="9144000"/>
  <p:embeddedFontLst>
    <p:embeddedFont>
      <p:font typeface="Playfair Display"/>
      <p:regular r:id="rId48"/>
      <p:bold r:id="rId49"/>
      <p:italic r:id="rId50"/>
      <p:boldItalic r:id="rId51"/>
    </p:embeddedFont>
    <p:embeddedFont>
      <p:font typeface="Montserrat"/>
      <p:regular r:id="rId52"/>
      <p:bold r:id="rId53"/>
      <p:italic r:id="rId54"/>
      <p:boldItalic r:id="rId55"/>
    </p:embeddedFont>
    <p:embeddedFont>
      <p:font typeface="Yeseva One"/>
      <p:regular r:id="rId56"/>
    </p:embeddedFont>
    <p:embeddedFont>
      <p:font typeface="Fira Sans Light"/>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5" roundtripDataSignature="AMtx7miPHX4BbBSDHNAJc6OYtWHD5kzX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regular.fntdata"/><Relationship Id="rId47" Type="http://schemas.openxmlformats.org/officeDocument/2006/relationships/slide" Target="slides/slide42.xml"/><Relationship Id="rId49"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fairDisplay-boldItalic.fntdata"/><Relationship Id="rId50" Type="http://schemas.openxmlformats.org/officeDocument/2006/relationships/font" Target="fonts/PlayfairDisplay-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FiraSansLight-regular.fntdata"/><Relationship Id="rId12" Type="http://schemas.openxmlformats.org/officeDocument/2006/relationships/slide" Target="slides/slide7.xml"/><Relationship Id="rId56" Type="http://schemas.openxmlformats.org/officeDocument/2006/relationships/font" Target="fonts/YesevaOne-regular.fntdata"/><Relationship Id="rId15" Type="http://schemas.openxmlformats.org/officeDocument/2006/relationships/slide" Target="slides/slide10.xml"/><Relationship Id="rId59" Type="http://schemas.openxmlformats.org/officeDocument/2006/relationships/font" Target="fonts/FiraSansLight-italic.fntdata"/><Relationship Id="rId14" Type="http://schemas.openxmlformats.org/officeDocument/2006/relationships/slide" Target="slides/slide9.xml"/><Relationship Id="rId58" Type="http://schemas.openxmlformats.org/officeDocument/2006/relationships/font" Target="fonts/FiraSans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6" name="Google Shape;276;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7" name="Google Shape;277;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Afin de pouvoir comparer des pays comparables, nous avons décidé de prendre la moyenne du score de compétitivité (CGI) de nos pays et de les regrouper en clusters.</a:t>
            </a:r>
            <a:endParaRPr/>
          </a:p>
          <a:p>
            <a:pPr indent="0" lvl="0" marL="0" rtl="0" algn="l">
              <a:spcBef>
                <a:spcPts val="0"/>
              </a:spcBef>
              <a:spcAft>
                <a:spcPts val="0"/>
              </a:spcAft>
              <a:buNone/>
            </a:pPr>
            <a:r>
              <a:rPr lang="en-US"/>
              <a:t>- Cluster Low (score allant jusque 4,8/7) </a:t>
            </a:r>
            <a:endParaRPr/>
          </a:p>
          <a:p>
            <a:pPr indent="0" lvl="0" marL="0" rtl="0" algn="l">
              <a:spcBef>
                <a:spcPts val="0"/>
              </a:spcBef>
              <a:spcAft>
                <a:spcPts val="0"/>
              </a:spcAft>
              <a:buNone/>
            </a:pPr>
            <a:r>
              <a:rPr lang="en-US"/>
              <a:t>- Cluster Medium (score allant jusque 5,5/7)</a:t>
            </a:r>
            <a:endParaRPr/>
          </a:p>
          <a:p>
            <a:pPr indent="0" lvl="0" marL="0" rtl="0" algn="l">
              <a:spcBef>
                <a:spcPts val="0"/>
              </a:spcBef>
              <a:spcAft>
                <a:spcPts val="0"/>
              </a:spcAft>
              <a:buNone/>
            </a:pPr>
            <a:r>
              <a:rPr lang="en-US"/>
              <a:t>- Cluster High (score au-delà de 5,5/7)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 besoin de détails sur les pays</a:t>
            </a:r>
            <a:endParaRPr/>
          </a:p>
          <a:p>
            <a:pPr indent="0" lvl="0" marL="0" rtl="0" algn="l">
              <a:spcBef>
                <a:spcPts val="0"/>
              </a:spcBef>
              <a:spcAft>
                <a:spcPts val="0"/>
              </a:spcAft>
              <a:buNone/>
            </a:pPr>
            <a:r>
              <a:rPr lang="en-US"/>
              <a:t>- Cluster Low :</a:t>
            </a:r>
            <a:endParaRPr/>
          </a:p>
          <a:p>
            <a:pPr indent="0" lvl="0" marL="0" rtl="0" algn="l">
              <a:spcBef>
                <a:spcPts val="0"/>
              </a:spcBef>
              <a:spcAft>
                <a:spcPts val="0"/>
              </a:spcAft>
              <a:buNone/>
            </a:pPr>
            <a:r>
              <a:rPr lang="en-US"/>
              <a:t>'Czechia', 'Hungary', 'Italy', 'Poland', 'Portugal', 'Slovak Republic', 'Spain', 'Turkiye'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Cluster Medium :</a:t>
            </a:r>
            <a:endParaRPr/>
          </a:p>
          <a:p>
            <a:pPr indent="0" lvl="0" marL="0" rtl="0" algn="l">
              <a:spcBef>
                <a:spcPts val="0"/>
              </a:spcBef>
              <a:spcAft>
                <a:spcPts val="0"/>
              </a:spcAft>
              <a:buNone/>
            </a:pPr>
            <a:r>
              <a:rPr lang="en-US"/>
              <a:t>'Australia', 'Austria', 'Belgium', 'Canada', 'Denmark', 'France',</a:t>
            </a:r>
            <a:endParaRPr/>
          </a:p>
          <a:p>
            <a:pPr indent="0" lvl="0" marL="0" rtl="0" algn="l">
              <a:spcBef>
                <a:spcPts val="0"/>
              </a:spcBef>
              <a:spcAft>
                <a:spcPts val="0"/>
              </a:spcAft>
              <a:buNone/>
            </a:pPr>
            <a:r>
              <a:rPr lang="en-US"/>
              <a:t>'Ireland', 'Japan', 'Korea', 'New Zealand', 'Norway', 'United Kingdom'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Cluster High :</a:t>
            </a:r>
            <a:endParaRPr/>
          </a:p>
          <a:p>
            <a:pPr indent="0" lvl="0" marL="0" rtl="0" algn="l">
              <a:spcBef>
                <a:spcPts val="0"/>
              </a:spcBef>
              <a:spcAft>
                <a:spcPts val="0"/>
              </a:spcAft>
              <a:buNone/>
            </a:pPr>
            <a:r>
              <a:rPr lang="en-US"/>
              <a:t>'Finland', 'Germany', 'Netherlands', 'Sweden', 'Switzerland', 'United States'</a:t>
            </a:r>
            <a:endParaRPr/>
          </a:p>
        </p:txBody>
      </p:sp>
      <p:sp>
        <p:nvSpPr>
          <p:cNvPr id="279" name="Google Shape;279;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0" name="Google Shape;280;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6" name="Google Shape;296;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7" name="Google Shape;297;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les indicateurs de santé économique GCI (score de 1 à 7 sur 12 pilliers), nous avons un score moyen de 4,61/7 pour le cluster low, 5,4 pour le cluster medium et 5,72 pour le cluster high.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Nous avons étudié la corrélation entre les 2 indicateurs macro PIB et GCI, il existe une forte corrélation positive entre le GDP et le score économique. Cela signifie que généralement, une augmentation du GDP est fortement associée à une augmentation du score économique.</a:t>
            </a:r>
            <a:endParaRPr/>
          </a:p>
        </p:txBody>
      </p:sp>
      <p:sp>
        <p:nvSpPr>
          <p:cNvPr id="299" name="Google Shape;299;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0" name="Google Shape;300;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Exemples </a:t>
            </a:r>
            <a:r>
              <a:rPr lang="en-US">
                <a:latin typeface="Arial"/>
                <a:ea typeface="Arial"/>
                <a:cs typeface="Arial"/>
                <a:sym typeface="Arial"/>
              </a:rPr>
              <a:t>other cross cutting technology/research :</a:t>
            </a:r>
            <a:r>
              <a:rPr lang="en-US" sz="1100">
                <a:latin typeface="Arial"/>
                <a:ea typeface="Arial"/>
                <a:cs typeface="Arial"/>
                <a:sym typeface="Arial"/>
              </a:rPr>
              <a:t> l’IA, l’IoT et la Blockchain</a:t>
            </a:r>
            <a:endParaRPr sz="11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Exemples energy and storage technology : </a:t>
            </a:r>
            <a:r>
              <a:rPr lang="en-US" sz="1100">
                <a:latin typeface="Arial"/>
                <a:ea typeface="Arial"/>
                <a:cs typeface="Arial"/>
                <a:sym typeface="Arial"/>
              </a:rPr>
              <a:t>Batteries au lithium-ion, Batteries à l'état solide, Stockage par pompage-turbinage, Volants d'inertie, Hydrogène</a:t>
            </a:r>
            <a:endParaRPr sz="1100">
              <a:latin typeface="Arial"/>
              <a:ea typeface="Arial"/>
              <a:cs typeface="Arial"/>
              <a:sym typeface="Arial"/>
            </a:endParaRPr>
          </a:p>
          <a:p>
            <a:pPr indent="0" lvl="0" marL="0" rtl="0" algn="l">
              <a:lnSpc>
                <a:spcPct val="115000"/>
              </a:lnSpc>
              <a:spcBef>
                <a:spcPts val="1400"/>
              </a:spcBef>
              <a:spcAft>
                <a:spcPts val="400"/>
              </a:spcAft>
              <a:buNone/>
            </a:pPr>
            <a:r>
              <a:rPr lang="en-US">
                <a:latin typeface="Arial"/>
                <a:ea typeface="Arial"/>
                <a:cs typeface="Arial"/>
                <a:sym typeface="Arial"/>
              </a:rPr>
              <a:t>Concepts Clés de l'Efficacité Énergétique :</a:t>
            </a:r>
            <a:r>
              <a:rPr lang="en-US" sz="1300">
                <a:latin typeface="Arial"/>
                <a:ea typeface="Arial"/>
                <a:cs typeface="Arial"/>
                <a:sym typeface="Arial"/>
              </a:rPr>
              <a:t> </a:t>
            </a:r>
            <a:r>
              <a:rPr lang="en-US" sz="1100">
                <a:latin typeface="Arial"/>
                <a:ea typeface="Arial"/>
                <a:cs typeface="Arial"/>
                <a:sym typeface="Arial"/>
              </a:rPr>
              <a:t>Réduction de la Consommation Énergétique, Optimisation des Systèmes, Gestion de la Demande</a:t>
            </a:r>
            <a:endParaRPr>
              <a:latin typeface="Arial"/>
              <a:ea typeface="Arial"/>
              <a:cs typeface="Arial"/>
              <a:sym typeface="Arial"/>
            </a:endParaRPr>
          </a:p>
        </p:txBody>
      </p:sp>
      <p:sp>
        <p:nvSpPr>
          <p:cNvPr id="313" name="Google Shape;313;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3" name="Google Shape;323;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24" name="Google Shape;324;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Cluster Low composé de 7 pays : République Tchèque, Hongrie, Pologne, Portugal, Slovaquie, Espagne, Turquie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Score économique 4,6 / 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PIB : Période de croissance globale pour ces pays avec des accélérations marquées pour certains pays à partir de 2014</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CGI :</a:t>
            </a:r>
            <a:endParaRPr/>
          </a:p>
          <a:p>
            <a:pPr indent="0" lvl="0" marL="0" rtl="0" algn="l">
              <a:spcBef>
                <a:spcPts val="0"/>
              </a:spcBef>
              <a:spcAft>
                <a:spcPts val="0"/>
              </a:spcAft>
              <a:buNone/>
            </a:pPr>
            <a:r>
              <a:rPr lang="en-US"/>
              <a:t>Très bon sur le pillier santé et éducation primaire, moins bon pillier est l'innovation. La plus nette améio : Infra et techno readiness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Part PIB consacré aux ER 6,8% avec en top pays la Slovaquie qui investit plus que la moyenne de son cluster. Et le Portugal qui investit largement sous la moyenne de son cluster</a:t>
            </a:r>
            <a:endParaRPr/>
          </a:p>
        </p:txBody>
      </p:sp>
      <p:sp>
        <p:nvSpPr>
          <p:cNvPr id="326" name="Google Shape;326;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7" name="Google Shape;327;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2" name="Google Shape;362;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63" name="Google Shape;363;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 premier poste de consommation en énergie = ER pour 23% devant le nucléaire 14%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Drivé par certains pays comme l'Espagne (50% ER), Portugal (50% ER), Slovaquie (44% ER) et la Turquie (30%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En termes d'évolution sur la période, ER et ernergy efficiency restent en tête des dépenses en énergie, montrant la dynamique tournée vers une démarche plus responsable de consommation</a:t>
            </a:r>
            <a:endParaRPr/>
          </a:p>
        </p:txBody>
      </p:sp>
      <p:sp>
        <p:nvSpPr>
          <p:cNvPr id="365" name="Google Shape;365;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6" name="Google Shape;366;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5" name="Google Shape;415;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16" name="Google Shape;416;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Les heatmap de corrélation sont calculées sur la période 2008-2017 (pour cause de données manquantes en 2007)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Corrélation PIB x Investissement en ER : </a:t>
            </a:r>
            <a:endParaRPr/>
          </a:p>
          <a:p>
            <a:pPr indent="0" lvl="0" marL="0" rtl="0" algn="l">
              <a:spcBef>
                <a:spcPts val="0"/>
              </a:spcBef>
              <a:spcAft>
                <a:spcPts val="0"/>
              </a:spcAft>
              <a:buNone/>
            </a:pPr>
            <a:r>
              <a:rPr lang="en-US"/>
              <a:t>-&gt; 1/3 des pays ont une corrélation positive forte à modérée &lt;&gt; une amélioration du PIB influe positivement sur le niveau d'investissement en ER. Pour les autres pays, peu de lien entre ces 2 metric qui semblent plutôt indépendantes</a:t>
            </a:r>
            <a:endParaRPr/>
          </a:p>
          <a:p>
            <a:pPr indent="0" lvl="0" marL="0" rtl="0" algn="l">
              <a:spcBef>
                <a:spcPts val="0"/>
              </a:spcBef>
              <a:spcAft>
                <a:spcPts val="0"/>
              </a:spcAft>
              <a:buNone/>
            </a:pPr>
            <a:r>
              <a:rPr lang="en-US"/>
              <a:t>-&gt; Turquie  : association positive forte à modérée tant sur le PIB que le CGI et le niveau d'investissement en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Corrélation GCI x Investissement en ER : </a:t>
            </a:r>
            <a:endParaRPr/>
          </a:p>
          <a:p>
            <a:pPr indent="0" lvl="0" marL="0" rtl="0" algn="l">
              <a:spcBef>
                <a:spcPts val="0"/>
              </a:spcBef>
              <a:spcAft>
                <a:spcPts val="0"/>
              </a:spcAft>
              <a:buNone/>
            </a:pPr>
            <a:r>
              <a:rPr lang="en-US"/>
              <a:t>Corrélation faible pour la plupart des pays, donc metric indépendantes. </a:t>
            </a:r>
            <a:endParaRPr/>
          </a:p>
          <a:p>
            <a:pPr indent="0" lvl="0" marL="0" rtl="0" algn="l">
              <a:spcBef>
                <a:spcPts val="0"/>
              </a:spcBef>
              <a:spcAft>
                <a:spcPts val="0"/>
              </a:spcAft>
              <a:buNone/>
            </a:pPr>
            <a:r>
              <a:rPr lang="en-US"/>
              <a:t>-&gt; Slovaquie : corrélation négative forte &lt;&gt; une amélioration du score vient détériorer les inv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ne peut pas conclure de façon tranchée à une corrélation clairement marquée entre ces indicateurs. Mais intéressant d'aller dans un niveau de détail plus fin pour certains pays comme la Turquie</a:t>
            </a:r>
            <a:endParaRPr/>
          </a:p>
        </p:txBody>
      </p:sp>
      <p:sp>
        <p:nvSpPr>
          <p:cNvPr id="418" name="Google Shape;418;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9" name="Google Shape;419;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5" name="Google Shape;555;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56" name="Google Shape;556;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1er graph : Forte corrélation négative pour un tier des pays entre le score économique et les investissements en énergies renouvelables</a:t>
            </a:r>
            <a:endParaRPr/>
          </a:p>
          <a:p>
            <a:pPr indent="0" lvl="0" marL="0" rtl="0" algn="l">
              <a:spcBef>
                <a:spcPts val="0"/>
              </a:spcBef>
              <a:spcAft>
                <a:spcPts val="0"/>
              </a:spcAft>
              <a:buNone/>
            </a:pPr>
            <a:r>
              <a:rPr lang="en-US"/>
              <a:t>Seule la Belgique suit une tendance inverse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2e graph : Il n’existe pas de corrélation entre cette catégorie de pays en général </a:t>
            </a:r>
            <a:endParaRPr/>
          </a:p>
          <a:p>
            <a:pPr indent="0" lvl="0" marL="0" rtl="0" algn="l">
              <a:spcBef>
                <a:spcPts val="0"/>
              </a:spcBef>
              <a:spcAft>
                <a:spcPts val="0"/>
              </a:spcAft>
              <a:buNone/>
            </a:pPr>
            <a:r>
              <a:rPr lang="en-US"/>
              <a:t>Seuls l’Autriche, le Danemark et la Nouvelle Zélande ont une forte corrélation négative entre leur GDP et le niveau d’investissements en énergies renouvelables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concernant le cas de la NZ : On observe une baisse des investissements en énergies de manière globale avec l'augmentation du GDP mais la part des énergies renouvelables décroit moins vite que les autres énergies. Il y a donc un focus très fort sur les ER. On observe aussi un accent qui est mis sur la performance énergétique sur les dernières années pour venir compléter les 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Cocnernant la France : </a:t>
            </a:r>
            <a:endParaRPr/>
          </a:p>
          <a:p>
            <a:pPr indent="0" lvl="0" marL="0" rtl="0" algn="l">
              <a:spcBef>
                <a:spcPts val="0"/>
              </a:spcBef>
              <a:spcAft>
                <a:spcPts val="0"/>
              </a:spcAft>
              <a:buNone/>
            </a:pPr>
            <a:r>
              <a:rPr lang="en-US"/>
              <a:t>le focus ER reste limité. On observe effectivement une baisse des investissements conjointement à une hausse du GDP. On observe aussi qu'il semble y avoir un lien entre nucléaire et ER : les I en ER baissent quand ceux du nucléaire augmentent et inversement. Attention cependant à cette conclusion qui n'est pas assez documentée (scope trop court) </a:t>
            </a:r>
            <a:endParaRPr/>
          </a:p>
        </p:txBody>
      </p:sp>
      <p:sp>
        <p:nvSpPr>
          <p:cNvPr id="558" name="Google Shape;558;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59" name="Google Shape;559;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9" name="Google Shape;109;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0" name="Google Shape;110;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Les défis environnementaux auxquels nous faisons face  (le réchauffement climatique, l'épuisement des ressources, entre autres) sont devenus un enjeux majeur pour nos économies.</a:t>
            </a:r>
            <a:endParaRPr/>
          </a:p>
          <a:p>
            <a:pPr indent="0" lvl="0" marL="0" rtl="0" algn="l">
              <a:spcBef>
                <a:spcPts val="0"/>
              </a:spcBef>
              <a:spcAft>
                <a:spcPts val="0"/>
              </a:spcAft>
              <a:buNone/>
            </a:pPr>
            <a:r>
              <a:rPr lang="en-US"/>
              <a:t>Adopter des pratiques de vie plus durables est devenu crucial pour répondre à ces préoccupations environnementales et tendre vers un avenir plus vert et durable.</a:t>
            </a:r>
            <a:endParaRPr/>
          </a:p>
        </p:txBody>
      </p:sp>
      <p:sp>
        <p:nvSpPr>
          <p:cNvPr id="112" name="Google Shape;112;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3" name="Google Shape;113;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09" name="Google Shape;609;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10" name="Google Shape;610;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 Cluster High composé de 6 pays : USA, Allemagne, Suède, Suisse, Finlande, Pays-bas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Score économique 5.58 / 7</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PIB : Période de croissance globale pour ces pays avec une grande différence entre le PIB des USA, de l’Allemagne et du reste des pays où ils sont rassemblés au même endroit mais nous avons remarqué qu’il y a une disparité lorsque l’on filtre les USA et l’allemagne</a:t>
            </a:r>
            <a:endParaRPr/>
          </a:p>
          <a:p>
            <a:pPr indent="0" lvl="0" marL="0" rtl="0" algn="l">
              <a:spcBef>
                <a:spcPts val="0"/>
              </a:spcBef>
              <a:spcAft>
                <a:spcPts val="0"/>
              </a:spcAft>
              <a:buClr>
                <a:schemeClr val="dk1"/>
              </a:buClr>
              <a:buFont typeface="Arial"/>
              <a:buNone/>
            </a:pPr>
            <a:r>
              <a:rPr lang="en-US"/>
              <a:t> </a:t>
            </a:r>
            <a:endParaRPr/>
          </a:p>
          <a:p>
            <a:pPr indent="0" lvl="0" marL="0" rtl="0" algn="l">
              <a:spcBef>
                <a:spcPts val="0"/>
              </a:spcBef>
              <a:spcAft>
                <a:spcPts val="0"/>
              </a:spcAft>
              <a:buClr>
                <a:schemeClr val="dk1"/>
              </a:buClr>
              <a:buFont typeface="Arial"/>
              <a:buNone/>
            </a:pPr>
            <a:r>
              <a:rPr lang="en-US"/>
              <a:t>- CGI :</a:t>
            </a:r>
            <a:endParaRPr/>
          </a:p>
          <a:p>
            <a:pPr indent="0" lvl="0" marL="0" rtl="0" algn="l">
              <a:spcBef>
                <a:spcPts val="0"/>
              </a:spcBef>
              <a:spcAft>
                <a:spcPts val="0"/>
              </a:spcAft>
              <a:buClr>
                <a:schemeClr val="dk1"/>
              </a:buClr>
              <a:buFont typeface="Arial"/>
              <a:buNone/>
            </a:pPr>
            <a:r>
              <a:rPr lang="en-US"/>
              <a:t>Très bon sur le pillier Santé et Education Primaire, moins bon pillier est la Taille du Marché. La plus nette améio : Infra et techno readiness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Part PIB consacré aux ER 10% avec en top pays la Finlande qui investit plus que la moyenne de son cluster. Et les USA qui investit un peu moins que la moyenne de son cluster</a:t>
            </a:r>
            <a:endParaRPr/>
          </a:p>
        </p:txBody>
      </p:sp>
      <p:sp>
        <p:nvSpPr>
          <p:cNvPr id="612" name="Google Shape;612;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13" name="Google Shape;613;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 Le premier poste de consommation en énergie = ER pour 21% devant le nucléaire 16%</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Drivé par certains pays comme les Pays-Bas (40% ER), la Suède(34% ER) et l’Allemagne (29% ER)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En termes d'évolution sur la période, ER, cross-cutting technologies et energy efficiency restent en tête des dépenses en énergie, montrant une nette priorité vers les énergies renouvelables, les technologies transversales et l'efficacité énergétique. Cette tendance reflète une transition stratégique vers un modèle énergétique plus durable.</a:t>
            </a:r>
            <a:endParaRPr/>
          </a:p>
        </p:txBody>
      </p:sp>
      <p:sp>
        <p:nvSpPr>
          <p:cNvPr id="651" name="Google Shape;651;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00" name="Google Shape;700;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01" name="Google Shape;701;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Globalement pour le cluster high, il ne semble pas y avoir de corrélation entre PIB, score économique et niveau d’investissement en énergie renouvelable (valeurs proches de zéro).</a:t>
            </a:r>
            <a:endParaRPr/>
          </a:p>
          <a:p>
            <a:pPr indent="0" lvl="0" marL="0" rtl="0" algn="l">
              <a:spcBef>
                <a:spcPts val="0"/>
              </a:spcBef>
              <a:spcAft>
                <a:spcPts val="0"/>
              </a:spcAft>
              <a:buNone/>
            </a:pPr>
            <a:r>
              <a:rPr lang="en-US"/>
              <a:t>Seule la Suisse semble suivre une tendance inverse avec une très forte corrélation entre PIB, score économique et niveau d’investissement. Ce qui signifie qu’une amélioration des indicateurs de santé influe positivement sur le niveau d’investissement en énergies renouvelables (PIB ou GCI augmente -&gt; Investissements en ER augmente).</a:t>
            </a:r>
            <a:endParaRPr/>
          </a:p>
        </p:txBody>
      </p:sp>
      <p:sp>
        <p:nvSpPr>
          <p:cNvPr id="703" name="Google Shape;703;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04" name="Google Shape;704;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38" name="Google Shape;738;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39" name="Google Shape;739;p2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 Slovaquie peut prétendre à des subventions considérables au titre des fonds de cohésion de l'UE (pour la période 2007-2013)</a:t>
            </a:r>
            <a:endParaRPr/>
          </a:p>
          <a:p>
            <a:pPr indent="0" lvl="0" marL="0" rtl="0" algn="l">
              <a:spcBef>
                <a:spcPts val="0"/>
              </a:spcBef>
              <a:spcAft>
                <a:spcPts val="0"/>
              </a:spcAft>
              <a:buClr>
                <a:schemeClr val="dk1"/>
              </a:buClr>
              <a:buSzPts val="1100"/>
              <a:buFont typeface="Arial"/>
              <a:buNone/>
            </a:pPr>
            <a:r>
              <a:rPr lang="en-US"/>
              <a:t>Une politique climatique est en place et en bonne voie pour atteindre les objectifs 2020 de l'UE &lt;&gt;</a:t>
            </a:r>
            <a:endParaRPr/>
          </a:p>
          <a:p>
            <a:pPr indent="0" lvl="0" marL="0" rtl="0" algn="l">
              <a:spcBef>
                <a:spcPts val="0"/>
              </a:spcBef>
              <a:spcAft>
                <a:spcPts val="0"/>
              </a:spcAft>
              <a:buSzPts val="1100"/>
              <a:buNone/>
            </a:pPr>
            <a:r>
              <a:rPr lang="en-US"/>
              <a:t> 20% d’énergies renouvelables dans la consommation finale brute d’énergie.</a:t>
            </a:r>
            <a:endParaRPr/>
          </a:p>
          <a:p>
            <a:pPr indent="0" lvl="0" marL="0" rtl="0" algn="l">
              <a:spcBef>
                <a:spcPts val="0"/>
              </a:spcBef>
              <a:spcAft>
                <a:spcPts val="0"/>
              </a:spcAft>
              <a:buClr>
                <a:schemeClr val="dk1"/>
              </a:buClr>
              <a:buSzPts val="1100"/>
              <a:buFont typeface="Arial"/>
              <a:buNone/>
            </a:pPr>
            <a:r>
              <a:rPr lang="en-US"/>
              <a:t>La Slovaquie fixe l'objectif d'atteindre une part de 19,2 % d'énergies renouvelables dans la consommation finale brute d'énergie d'ici à 2030.</a:t>
            </a:r>
            <a:endParaRPr/>
          </a:p>
          <a:p>
            <a:pPr indent="0" lvl="0" marL="0" rtl="0" algn="l">
              <a:spcBef>
                <a:spcPts val="0"/>
              </a:spcBef>
              <a:spcAft>
                <a:spcPts val="0"/>
              </a:spcAft>
              <a:buClr>
                <a:schemeClr val="dk1"/>
              </a:buClr>
              <a:buSzPts val="1100"/>
              <a:buFont typeface="Arial"/>
              <a:buNone/>
            </a:pPr>
            <a:r>
              <a:rPr lang="en-US"/>
              <a:t>La République slovaque devrait produire 15,3 % de son électricité à partir de sources renouvelables d'ici à 2020, dépassant ainsi son objectif de 14 % en matière d'énergies renouvelables entre 2002-2008.</a:t>
            </a:r>
            <a:endParaRPr/>
          </a:p>
          <a:p>
            <a:pPr indent="0" lvl="0" marL="0" rtl="0" algn="l">
              <a:spcBef>
                <a:spcPts val="0"/>
              </a:spcBef>
              <a:spcAft>
                <a:spcPts val="0"/>
              </a:spcAft>
              <a:buNone/>
            </a:pPr>
            <a:r>
              <a:t/>
            </a:r>
            <a:endParaRPr/>
          </a:p>
        </p:txBody>
      </p:sp>
      <p:sp>
        <p:nvSpPr>
          <p:cNvPr id="741" name="Google Shape;741;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42" name="Google Shape;742;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20" name="Google Shape;820;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21" name="Google Shape;821;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Même si le Portugal semble consacrer une part faible de son PIB en énergie renouvelable, nous constatons que le pays est déjà à 50% alimenté par des énergies renouvelables (fort investissement avant la période d'étude pour arriver à ce niveau).  La production d'ER a fourni 61 % de la consommation d'électricité au Portugal en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 Portugal a pour objectif :</a:t>
            </a:r>
            <a:endParaRPr/>
          </a:p>
          <a:p>
            <a:pPr indent="0" lvl="0" marL="0" rtl="0" algn="l">
              <a:spcBef>
                <a:spcPts val="0"/>
              </a:spcBef>
              <a:spcAft>
                <a:spcPts val="0"/>
              </a:spcAft>
              <a:buNone/>
            </a:pPr>
            <a:r>
              <a:rPr lang="en-US"/>
              <a:t>- de couvrir 80 % de sa consommation d'électricité par des énergies renouvelables d'ici 2030</a:t>
            </a:r>
            <a:endParaRPr/>
          </a:p>
          <a:p>
            <a:pPr indent="0" lvl="0" marL="0" rtl="0" algn="l">
              <a:spcBef>
                <a:spcPts val="0"/>
              </a:spcBef>
              <a:spcAft>
                <a:spcPts val="0"/>
              </a:spcAft>
              <a:buNone/>
            </a:pPr>
            <a:r>
              <a:rPr lang="en-US"/>
              <a:t>- d'être climatiquement indépendant d'ici 2050</a:t>
            </a:r>
            <a:endParaRPr/>
          </a:p>
        </p:txBody>
      </p:sp>
      <p:sp>
        <p:nvSpPr>
          <p:cNvPr id="823" name="Google Shape;823;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24" name="Google Shape;824;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03" name="Google Shape;903;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04" name="Google Shape;904;p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 constate que même s'ils augmentent leurs investissements, la part ER reste faible</a:t>
            </a:r>
            <a:endParaRPr/>
          </a:p>
          <a:p>
            <a:pPr indent="0" lvl="0" marL="0" rtl="0" algn="l">
              <a:spcBef>
                <a:spcPts val="0"/>
              </a:spcBef>
              <a:spcAft>
                <a:spcPts val="0"/>
              </a:spcAft>
              <a:buNone/>
            </a:pPr>
            <a:r>
              <a:rPr lang="en-US"/>
              <a:t>c'est un pays très porté sur le nucléaire comme la France (la raison principale est que les ER ne sont pas encore rentables et ne sont donc pas encore en mesure de concurrencer les centrales électriques conventionnelles) </a:t>
            </a:r>
            <a:endParaRPr/>
          </a:p>
        </p:txBody>
      </p:sp>
      <p:sp>
        <p:nvSpPr>
          <p:cNvPr id="906" name="Google Shape;906;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7" name="Google Shape;907;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97" name="Google Shape;997;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98" name="Google Shape;998;p2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 Danemark est un pays leader en matière de production et d'utilisation d'énergies renouvelables. Les sources d'énergie renouvelables ont produit collectivement 81 % de la production d'électricité du Danemark en 2022 et devraient fournir 100 % de la production nationale d'électricité à partir de 2030.En incluant l'utilisation de l'énergie dans les secteurs du chauffage/refroidissement et des transports, le Danemark devrait atteindre 100 % d'énergie renouvelable en 2050, contre 34 % en 2021.</a:t>
            </a:r>
            <a:endParaRPr/>
          </a:p>
        </p:txBody>
      </p:sp>
      <p:sp>
        <p:nvSpPr>
          <p:cNvPr id="1000" name="Google Shape;1000;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01" name="Google Shape;1001;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Depuis 2012-2017, on observe une baisse des investissements dans les ER. Toutefois, cela ne reflète pas la situation générale du pays. Entre 2017 et 2023, les investissements dans les ER ont augmenté et la croissance devrait se poursuivre dans les années à venir (d'ici 2050).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00" name="Google Shape;1100;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8" name="Google Shape;128;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Dans ce contexte, nous nous sommes donc intéressés aux budgets d'investissement en énergie et plus particulièrement à la part consacrée aux énergies renouvelables.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Les énergies renouvelables sont par définition inépuisables, et leur production est beaucoup plus respectueuse de l'environnement puisque contrairement aux énergies fossiles, elles ne produisent pas de gaz à effet de serre.</a:t>
            </a:r>
            <a:endParaRPr/>
          </a:p>
          <a:p>
            <a:pPr indent="0" lvl="0" marL="0" rtl="0" algn="l">
              <a:spcBef>
                <a:spcPts val="0"/>
              </a:spcBef>
              <a:spcAft>
                <a:spcPts val="0"/>
              </a:spcAft>
              <a:buNone/>
            </a:pPr>
            <a:r>
              <a:rPr lang="en-US"/>
              <a:t>Parmi celles-ci nous recensons les énergies solaire, hydrauliques, éoliennes et celles provenant de la biomasse (matières organiques végétales ou animales) et l'énergie géothermique (chaleur captée sous la surface terrestre).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Pour étudier la part d'investissement de nos économies dans ces énergies, nous avons collecté auprès de l'agence internationale de l'énergie, les budgets consacrés aux énergies (qu'elles soient renouvelables ou non). Nous avons ces données pour une trentaine de pays depuis 1998</a:t>
            </a:r>
            <a:endParaRPr/>
          </a:p>
        </p:txBody>
      </p:sp>
      <p:sp>
        <p:nvSpPr>
          <p:cNvPr id="130" name="Google Shape;130;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15" name="Google Shape;1215;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16" name="Google Shape;1216;p3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Pour rappel, notre problématique était d'établir s'il existe un lien de corrélation entre la Santé Économique d'un pays et ses investissement en Énergies Renouvelables. </a:t>
            </a:r>
            <a:endParaRPr/>
          </a:p>
          <a:p>
            <a:pPr indent="0" lvl="0" marL="0" rtl="0" algn="l">
              <a:spcBef>
                <a:spcPts val="0"/>
              </a:spcBef>
              <a:spcAft>
                <a:spcPts val="0"/>
              </a:spcAft>
              <a:buNone/>
            </a:pPr>
            <a:r>
              <a:rPr lang="en-US"/>
              <a:t>A cette question, et avec les données dont nous disposions, nous ne pouvons pas conclure qu'il existe un lien fort de corrélation. </a:t>
            </a:r>
            <a:endParaRPr/>
          </a:p>
          <a:p>
            <a:pPr indent="0" lvl="0" marL="0" rtl="0" algn="l">
              <a:spcBef>
                <a:spcPts val="0"/>
              </a:spcBef>
              <a:spcAft>
                <a:spcPts val="0"/>
              </a:spcAft>
              <a:buNone/>
            </a:pPr>
            <a:r>
              <a:rPr lang="en-US"/>
              <a:t>Cependant, quelques éléments nous ont frappé : - les pays économiquement moins développés dans le scope de notre analyse semblent aller plus rapidement vers les énergies renouvelables là ou les pays développés commencent leur transition mais peinent à abandonner leurs énergies principale (exemple France et Belgique avec le nucléaire). </a:t>
            </a:r>
            <a:endParaRPr/>
          </a:p>
          <a:p>
            <a:pPr indent="0" lvl="0" marL="0" rtl="0" algn="l">
              <a:spcBef>
                <a:spcPts val="0"/>
              </a:spcBef>
              <a:spcAft>
                <a:spcPts val="0"/>
              </a:spcAft>
              <a:buNone/>
            </a:pPr>
            <a:r>
              <a:rPr lang="en-US"/>
              <a:t>- On remarque aussi que, dans la plupart des pays, l'investissement en ER est couplé au poste de dépense dédié à l'efficience énergétique. Dans les pays de notre catégorie high, c'est d'ailleurs le 2e poste de dépense sur la période, devant les ER, ce qui suggère la dépendance aux énergies classiques.</a:t>
            </a:r>
            <a:endParaRPr/>
          </a:p>
          <a:p>
            <a:pPr indent="0" lvl="0" marL="0" rtl="0" algn="l">
              <a:spcBef>
                <a:spcPts val="0"/>
              </a:spcBef>
              <a:spcAft>
                <a:spcPts val="0"/>
              </a:spcAft>
              <a:buNone/>
            </a:pPr>
            <a:r>
              <a:rPr lang="en-US"/>
              <a:t> </a:t>
            </a:r>
            <a:endParaRPr/>
          </a:p>
        </p:txBody>
      </p:sp>
      <p:sp>
        <p:nvSpPr>
          <p:cNvPr id="1218" name="Google Shape;1218;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19" name="Google Shape;1219;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26" name="Google Shape;1226;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27" name="Google Shape;1227;p3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Nous avons conscience des limites de notre analyse pour tirer des conclusions généralistes sur ces liens de corrélation. </a:t>
            </a:r>
            <a:endParaRPr/>
          </a:p>
          <a:p>
            <a:pPr indent="0" lvl="0" marL="0" rtl="0" algn="l">
              <a:spcBef>
                <a:spcPts val="0"/>
              </a:spcBef>
              <a:spcAft>
                <a:spcPts val="0"/>
              </a:spcAft>
              <a:buNone/>
            </a:pPr>
            <a:r>
              <a:rPr lang="en-US"/>
              <a:t>- Pour aller plus loin, il nous semble essentiel de pouvoir récolter plus de données au niveau mondial pour pouvoir analyser des pays dont le développement économique est encore faible. </a:t>
            </a:r>
            <a:endParaRPr/>
          </a:p>
          <a:p>
            <a:pPr indent="0" lvl="0" marL="0" rtl="0" algn="l">
              <a:spcBef>
                <a:spcPts val="0"/>
              </a:spcBef>
              <a:spcAft>
                <a:spcPts val="0"/>
              </a:spcAft>
              <a:buNone/>
            </a:pPr>
            <a:r>
              <a:rPr lang="en-US"/>
              <a:t>- Avec une vision plus globale, nous pourrions revoir la catégorisation pour réaliser une clusterisation basée sur les investissements en ER et la santé économique afin d'étudier des pays qui ont des schémas proches </a:t>
            </a:r>
            <a:endParaRPr/>
          </a:p>
          <a:p>
            <a:pPr indent="0" lvl="0" marL="0" rtl="0" algn="l">
              <a:spcBef>
                <a:spcPts val="0"/>
              </a:spcBef>
              <a:spcAft>
                <a:spcPts val="0"/>
              </a:spcAft>
              <a:buNone/>
            </a:pPr>
            <a:r>
              <a:rPr lang="en-US"/>
              <a:t>- Nous recommanderions de faire cette analyse sur une période plus longue et plus proche de notre actualité afin d'avoir les éléments les plus à jour dans une décennie où beaucoup se joue autour de ce sujet et où nous remarquons des accélérations autour du sujet en ER. </a:t>
            </a:r>
            <a:endParaRPr/>
          </a:p>
          <a:p>
            <a:pPr indent="0" lvl="0" marL="0" rtl="0" algn="l">
              <a:spcBef>
                <a:spcPts val="0"/>
              </a:spcBef>
              <a:spcAft>
                <a:spcPts val="0"/>
              </a:spcAft>
              <a:buNone/>
            </a:pPr>
            <a:r>
              <a:rPr lang="en-US"/>
              <a:t>Il nous semblerait aussi intéressant d'avoir une vision sur les innovations issues du secteur privé qui, grâce à des moyens plus élevés permettrait d'avoir une vision complète du sujet des ER au sein de chaque pays.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Répondre aux questions : </a:t>
            </a:r>
            <a:endParaRPr/>
          </a:p>
          <a:p>
            <a:pPr indent="0" lvl="0" marL="0" rtl="0" algn="l">
              <a:spcBef>
                <a:spcPts val="0"/>
              </a:spcBef>
              <a:spcAft>
                <a:spcPts val="0"/>
              </a:spcAft>
              <a:buNone/>
            </a:pPr>
            <a:r>
              <a:rPr lang="en-US"/>
              <a:t>- Est-ce que les pays en développement misent sur les ER directement ? </a:t>
            </a:r>
            <a:endParaRPr/>
          </a:p>
          <a:p>
            <a:pPr indent="0" lvl="0" marL="0" rtl="0" algn="l">
              <a:spcBef>
                <a:spcPts val="0"/>
              </a:spcBef>
              <a:spcAft>
                <a:spcPts val="0"/>
              </a:spcAft>
              <a:buNone/>
            </a:pPr>
            <a:r>
              <a:rPr lang="en-US"/>
              <a:t>- est-ce qu'il existe des variations de focus en ER selon l'actualité ? </a:t>
            </a:r>
            <a:endParaRPr/>
          </a:p>
          <a:p>
            <a:pPr indent="0" lvl="0" marL="0" rtl="0" algn="l">
              <a:spcBef>
                <a:spcPts val="0"/>
              </a:spcBef>
              <a:spcAft>
                <a:spcPts val="0"/>
              </a:spcAft>
              <a:buNone/>
            </a:pPr>
            <a:r>
              <a:rPr lang="en-US"/>
              <a:t>- Quel est le rôle du secteur privé dans le développement en ER et les prises de positions politiques ? </a:t>
            </a:r>
            <a:endParaRPr/>
          </a:p>
        </p:txBody>
      </p:sp>
      <p:sp>
        <p:nvSpPr>
          <p:cNvPr id="1229" name="Google Shape;1229;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30" name="Google Shape;1230;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3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3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3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3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8" name="Google Shape;148;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9" name="Google Shape;149;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Partant de ce scope d'une trentaine de pays, nous avons cherché à en savoir davantage sur l'identité de ces pays, quel est leur niveau de développement et de compétitivité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Nous avons donc pour notre étude, collecté un second dataset du Forum Economique Mondial qui établi une cartographie de la santé économique et de la compétitivité d'une économie en les notant sur plus de 160 critères.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Sur ces 160 critères, nous avons décidé de nous focaliser sur 2 principaux axes pour avoir une vue d'ensemble de la santé économique d'un pays :</a:t>
            </a:r>
            <a:endParaRPr/>
          </a:p>
          <a:p>
            <a:pPr indent="0" lvl="0" marL="0" rtl="0" algn="l">
              <a:spcBef>
                <a:spcPts val="0"/>
              </a:spcBef>
              <a:spcAft>
                <a:spcPts val="0"/>
              </a:spcAft>
              <a:buNone/>
            </a:pPr>
            <a:r>
              <a:rPr lang="en-US"/>
              <a:t>1. Le PIB qui mesure la richesse produite par un pays à un instant donné</a:t>
            </a:r>
            <a:endParaRPr/>
          </a:p>
          <a:p>
            <a:pPr indent="0" lvl="0" marL="0" rtl="0" algn="l">
              <a:spcBef>
                <a:spcPts val="0"/>
              </a:spcBef>
              <a:spcAft>
                <a:spcPts val="0"/>
              </a:spcAft>
              <a:buNone/>
            </a:pPr>
            <a:r>
              <a:rPr lang="en-US"/>
              <a:t>2. Le GCI (Global Competitiveness Index) : </a:t>
            </a:r>
            <a:endParaRPr/>
          </a:p>
          <a:p>
            <a:pPr indent="0" lvl="0" marL="0" rtl="0" algn="l">
              <a:spcBef>
                <a:spcPts val="0"/>
              </a:spcBef>
              <a:spcAft>
                <a:spcPts val="0"/>
              </a:spcAft>
              <a:buNone/>
            </a:pPr>
            <a:r>
              <a:rPr lang="en-US"/>
              <a:t>indice qui mesure la capacité d'un pays à fournir des niveaux élevés de prospérité à ses citoyens. C'est un indice / score de 1 à 7 qui repose sur 12 pilliers de notation</a:t>
            </a:r>
            <a:endParaRPr/>
          </a:p>
        </p:txBody>
      </p:sp>
      <p:sp>
        <p:nvSpPr>
          <p:cNvPr id="151" name="Google Shape;151;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2" name="Google Shape;152;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4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4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4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 besoin d'étayer 1 ou 2 pillier </a:t>
            </a:r>
            <a:endParaRPr/>
          </a:p>
          <a:p>
            <a:pPr indent="0" lvl="0" marL="0" rtl="0" algn="l">
              <a:spcBef>
                <a:spcPts val="0"/>
              </a:spcBef>
              <a:spcAft>
                <a:spcPts val="0"/>
              </a:spcAft>
              <a:buNone/>
            </a:pPr>
            <a:r>
              <a:rPr lang="en-US"/>
              <a:t>- Pillier 1	Institutions	: Qualité des lois, des règlements, des politiques, et fonctionnement des gouvernements et entreprises</a:t>
            </a:r>
            <a:endParaRPr/>
          </a:p>
          <a:p>
            <a:pPr indent="0" lvl="0" marL="0" rtl="0" algn="l">
              <a:spcBef>
                <a:spcPts val="0"/>
              </a:spcBef>
              <a:spcAft>
                <a:spcPts val="0"/>
              </a:spcAft>
              <a:buNone/>
            </a:pPr>
            <a:r>
              <a:rPr lang="en-US"/>
              <a:t>- Pillier 2	Infrastructure	Routes, ponts, aéroports, réseaux électriques, etc.</a:t>
            </a:r>
            <a:endParaRPr/>
          </a:p>
          <a:p>
            <a:pPr indent="0" lvl="0" marL="0" rtl="0" algn="l">
              <a:spcBef>
                <a:spcPts val="0"/>
              </a:spcBef>
              <a:spcAft>
                <a:spcPts val="0"/>
              </a:spcAft>
              <a:buNone/>
            </a:pPr>
            <a:r>
              <a:rPr lang="en-US"/>
              <a:t>- Pillier 3	Environnement macroéconomique	Santé globale de l'économie, stabilité des prix, gestion des dettes et finances publiques</a:t>
            </a:r>
            <a:endParaRPr/>
          </a:p>
          <a:p>
            <a:pPr indent="0" lvl="0" marL="0" rtl="0" algn="l">
              <a:spcBef>
                <a:spcPts val="0"/>
              </a:spcBef>
              <a:spcAft>
                <a:spcPts val="0"/>
              </a:spcAft>
              <a:buNone/>
            </a:pPr>
            <a:r>
              <a:rPr lang="en-US"/>
              <a:t>- Pillier 4	Santé et éducation primaire	Qualité des soins de santé et de l'éducation de base</a:t>
            </a:r>
            <a:endParaRPr/>
          </a:p>
          <a:p>
            <a:pPr indent="0" lvl="0" marL="0" rtl="0" algn="l">
              <a:spcBef>
                <a:spcPts val="0"/>
              </a:spcBef>
              <a:spcAft>
                <a:spcPts val="0"/>
              </a:spcAft>
              <a:buNone/>
            </a:pPr>
            <a:r>
              <a:rPr lang="en-US"/>
              <a:t>- Pillier 5	Enseignement supérieur et formation	Qualité des universités, écoles professionnelles et programmes de formation continue</a:t>
            </a:r>
            <a:endParaRPr/>
          </a:p>
          <a:p>
            <a:pPr indent="0" lvl="0" marL="0" rtl="0" algn="l">
              <a:spcBef>
                <a:spcPts val="0"/>
              </a:spcBef>
              <a:spcAft>
                <a:spcPts val="0"/>
              </a:spcAft>
              <a:buNone/>
            </a:pPr>
            <a:r>
              <a:rPr lang="en-US"/>
              <a:t>- Pillier 6	Efficacité du marché des biens	Facilité d'acheter et vendre des produits et services, compétitivité des entreprises locales</a:t>
            </a:r>
            <a:endParaRPr/>
          </a:p>
          <a:p>
            <a:pPr indent="0" lvl="0" marL="0" rtl="0" algn="l">
              <a:spcBef>
                <a:spcPts val="0"/>
              </a:spcBef>
              <a:spcAft>
                <a:spcPts val="0"/>
              </a:spcAft>
              <a:buNone/>
            </a:pPr>
            <a:r>
              <a:rPr lang="en-US"/>
              <a:t>- Pillier 7	Efficacité du marché du travail	Facilité d'embaucher, de former et de retenir des travailleurs compétents</a:t>
            </a:r>
            <a:endParaRPr/>
          </a:p>
          <a:p>
            <a:pPr indent="0" lvl="0" marL="0" rtl="0" algn="l">
              <a:spcBef>
                <a:spcPts val="0"/>
              </a:spcBef>
              <a:spcAft>
                <a:spcPts val="0"/>
              </a:spcAft>
              <a:buNone/>
            </a:pPr>
            <a:r>
              <a:rPr lang="en-US"/>
              <a:t>- Pillier 8	Développement du marché financier	Solidité des banques, facilité d'obtenir des prêts, efficacité des marchés financiers</a:t>
            </a:r>
            <a:endParaRPr/>
          </a:p>
          <a:p>
            <a:pPr indent="0" lvl="0" marL="0" rtl="0" algn="l">
              <a:spcBef>
                <a:spcPts val="0"/>
              </a:spcBef>
              <a:spcAft>
                <a:spcPts val="0"/>
              </a:spcAft>
              <a:buNone/>
            </a:pPr>
            <a:r>
              <a:rPr lang="en-US"/>
              <a:t>- Pillier 9	Préparation technologique	Capacité d'utiliser les technologies modernes (Internet, ordinateurs)</a:t>
            </a:r>
            <a:endParaRPr/>
          </a:p>
          <a:p>
            <a:pPr indent="0" lvl="0" marL="0" rtl="0" algn="l">
              <a:spcBef>
                <a:spcPts val="0"/>
              </a:spcBef>
              <a:spcAft>
                <a:spcPts val="0"/>
              </a:spcAft>
              <a:buNone/>
            </a:pPr>
            <a:r>
              <a:rPr lang="en-US"/>
              <a:t>- Pillier 10	Taille du marché	Taille de l'économie du pays, capacité à exporter et importer</a:t>
            </a:r>
            <a:endParaRPr/>
          </a:p>
          <a:p>
            <a:pPr indent="0" lvl="0" marL="0" rtl="0" algn="l">
              <a:spcBef>
                <a:spcPts val="0"/>
              </a:spcBef>
              <a:spcAft>
                <a:spcPts val="0"/>
              </a:spcAft>
              <a:buNone/>
            </a:pPr>
            <a:r>
              <a:rPr lang="en-US"/>
              <a:t>- Pillier 11	Sophistication des affaires	Qualité de la gestion des entreprises, innovation dans les processus de production</a:t>
            </a:r>
            <a:endParaRPr/>
          </a:p>
          <a:p>
            <a:pPr indent="0" lvl="0" marL="0" rtl="0" algn="l">
              <a:spcBef>
                <a:spcPts val="0"/>
              </a:spcBef>
              <a:spcAft>
                <a:spcPts val="0"/>
              </a:spcAft>
              <a:buNone/>
            </a:pPr>
            <a:r>
              <a:rPr lang="en-US"/>
              <a:t>- Pillier 12	Innovation	Capacité à créer de nouvelles idées, produits et technologies et à les transformer en produits commerciaux</a:t>
            </a:r>
            <a:endParaRPr/>
          </a:p>
        </p:txBody>
      </p:sp>
      <p:sp>
        <p:nvSpPr>
          <p:cNvPr id="176" name="Google Shape;176;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6" name="Google Shape;20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7" name="Google Shape;207;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base de ces jeux de données, pour rappel : </a:t>
            </a:r>
            <a:endParaRPr/>
          </a:p>
          <a:p>
            <a:pPr indent="0" lvl="0" marL="0" rtl="0" algn="l">
              <a:spcBef>
                <a:spcPts val="0"/>
              </a:spcBef>
              <a:spcAft>
                <a:spcPts val="0"/>
              </a:spcAft>
              <a:buNone/>
            </a:pPr>
            <a:r>
              <a:rPr lang="en-US"/>
              <a:t>1. Les données d'investissement en énergie</a:t>
            </a:r>
            <a:endParaRPr/>
          </a:p>
          <a:p>
            <a:pPr indent="0" lvl="0" marL="0" rtl="0" algn="l">
              <a:spcBef>
                <a:spcPts val="0"/>
              </a:spcBef>
              <a:spcAft>
                <a:spcPts val="0"/>
              </a:spcAft>
              <a:buNone/>
            </a:pPr>
            <a:r>
              <a:rPr lang="en-US"/>
              <a:t>2. Les données de santé économique des pays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Notre axe d'étude s'est orienté sur l'analyse de la corrélation entre la santé économique d'un pays et son niveau d'investissement en énergies renouvelables</a:t>
            </a:r>
            <a:endParaRPr/>
          </a:p>
        </p:txBody>
      </p:sp>
      <p:sp>
        <p:nvSpPr>
          <p:cNvPr id="209" name="Google Shape;20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0" name="Google Shape;21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0" name="Google Shape;220;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21" name="Google Shape;221;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 termes de scope, nous nous focaliserons sur une liste de 33 pays pour lesquels nous avons les données de dépense en énergie.</a:t>
            </a:r>
            <a:endParaRPr/>
          </a:p>
          <a:p>
            <a:pPr indent="0" lvl="0" marL="0" rtl="0" algn="l">
              <a:spcBef>
                <a:spcPts val="0"/>
              </a:spcBef>
              <a:spcAft>
                <a:spcPts val="0"/>
              </a:spcAft>
              <a:buNone/>
            </a:pPr>
            <a:r>
              <a:rPr lang="en-US"/>
              <a:t>La période d'analyse se concentrera de 2007 à 2017 (période sur laquelle nous avons les données de santé économique du WEF). Toutefois, la conscience écologique est un sujet majeur de ces dernières années et même si notre analyse se focalise sur une décennie, il faut clairement continuer à regarder l'évolution à nos jours et les prédictions à venir pour avoir une vue d'ensemble et la trajectoire à venir.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 termes de limite, nous avons des valeurs manquantes pour certains budgets d'investissement en énergie pour l'ensemble de la période. Toutefois, nous avons décidé après traitement des valeurs manquantes par interpolation, de conserver les pays dans l'étude car ces pays participent à la diversité des profils de pays sélectionnés pour l'analyse et participent à ne pas sur représenter les pays avancés.</a:t>
            </a:r>
            <a:endParaRPr/>
          </a:p>
        </p:txBody>
      </p:sp>
      <p:sp>
        <p:nvSpPr>
          <p:cNvPr id="223" name="Google Shape;223;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4" name="Google Shape;224;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3" name="Google Shape;253;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4" name="Google Shape;254;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notre période d'étude 2007-2017 le PIB de nos pays d'analyse est en relative croissance avec en tête des pays drivant la croissance, les Etats-Unis, le Japon et l'Allemagne.</a:t>
            </a:r>
            <a:endParaRPr/>
          </a:p>
        </p:txBody>
      </p:sp>
      <p:sp>
        <p:nvSpPr>
          <p:cNvPr id="256" name="Google Shape;256;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7" name="Google Shape;257;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2"/>
          <p:cNvSpPr/>
          <p:nvPr>
            <p:ph idx="2" type="pic"/>
          </p:nvPr>
        </p:nvSpPr>
        <p:spPr>
          <a:xfrm>
            <a:off x="1792288" y="612775"/>
            <a:ext cx="5486400" cy="4114800"/>
          </a:xfrm>
          <a:prstGeom prst="rect">
            <a:avLst/>
          </a:prstGeom>
          <a:noFill/>
          <a:ln>
            <a:noFill/>
          </a:ln>
        </p:spPr>
      </p:sp>
      <p:sp>
        <p:nvSpPr>
          <p:cNvPr id="68" name="Google Shape;68;p5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 Id="rId4" Type="http://schemas.openxmlformats.org/officeDocument/2006/relationships/image" Target="../media/image6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jp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8.png"/><Relationship Id="rId11" Type="http://schemas.openxmlformats.org/officeDocument/2006/relationships/image" Target="../media/image26.png"/><Relationship Id="rId10" Type="http://schemas.openxmlformats.org/officeDocument/2006/relationships/image" Target="../media/image22.png"/><Relationship Id="rId12" Type="http://schemas.openxmlformats.org/officeDocument/2006/relationships/image" Target="../media/image24.png"/><Relationship Id="rId9"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8.png"/><Relationship Id="rId11" Type="http://schemas.openxmlformats.org/officeDocument/2006/relationships/image" Target="../media/image24.png"/><Relationship Id="rId10" Type="http://schemas.openxmlformats.org/officeDocument/2006/relationships/image" Target="../media/image26.png"/><Relationship Id="rId12" Type="http://schemas.openxmlformats.org/officeDocument/2006/relationships/image" Target="../media/image39.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9.jpg"/><Relationship Id="rId4" Type="http://schemas.openxmlformats.org/officeDocument/2006/relationships/image" Target="../media/image2.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8.png"/><Relationship Id="rId11" Type="http://schemas.openxmlformats.org/officeDocument/2006/relationships/image" Target="../media/image24.png"/><Relationship Id="rId10" Type="http://schemas.openxmlformats.org/officeDocument/2006/relationships/image" Target="../media/image26.png"/><Relationship Id="rId12" Type="http://schemas.openxmlformats.org/officeDocument/2006/relationships/image" Target="../media/image51.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58.png"/><Relationship Id="rId6"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3.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26.png"/><Relationship Id="rId13" Type="http://schemas.openxmlformats.org/officeDocument/2006/relationships/image" Target="../media/image5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26.png"/><Relationship Id="rId13" Type="http://schemas.openxmlformats.org/officeDocument/2006/relationships/image" Target="../media/image72.png"/><Relationship Id="rId12"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60.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1.png"/></Relationships>
</file>

<file path=ppt/slides/_rels/slide27.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26.png"/><Relationship Id="rId13" Type="http://schemas.openxmlformats.org/officeDocument/2006/relationships/image" Target="../media/image73.png"/><Relationship Id="rId12"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81.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1.png"/></Relationships>
</file>

<file path=ppt/slides/_rels/slide28.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26.png"/><Relationship Id="rId13" Type="http://schemas.openxmlformats.org/officeDocument/2006/relationships/image" Target="../media/image77.png"/><Relationship Id="rId12"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76.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26.png"/><Relationship Id="rId13" Type="http://schemas.openxmlformats.org/officeDocument/2006/relationships/image" Target="../media/image89.png"/><Relationship Id="rId12"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82.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1.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32.jpg"/><Relationship Id="rId4" Type="http://schemas.openxmlformats.org/officeDocument/2006/relationships/image" Target="../media/image74.png"/><Relationship Id="rId5"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9.jpg"/><Relationship Id="rId4" Type="http://schemas.openxmlformats.org/officeDocument/2006/relationships/image" Target="../media/image94.jpg"/><Relationship Id="rId5" Type="http://schemas.openxmlformats.org/officeDocument/2006/relationships/image" Target="../media/image1.png"/><Relationship Id="rId6" Type="http://schemas.openxmlformats.org/officeDocument/2006/relationships/image" Target="../media/image84.jpg"/><Relationship Id="rId7"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4.png"/><Relationship Id="rId4" Type="http://schemas.openxmlformats.org/officeDocument/2006/relationships/image" Target="../media/image86.jpg"/><Relationship Id="rId5" Type="http://schemas.openxmlformats.org/officeDocument/2006/relationships/image" Target="../media/image93.jpg"/><Relationship Id="rId6" Type="http://schemas.openxmlformats.org/officeDocument/2006/relationships/image" Target="../media/image92.jpg"/><Relationship Id="rId7" Type="http://schemas.openxmlformats.org/officeDocument/2006/relationships/hyperlink" Target="https://www.linkedin.com/in/sophierojanathara" TargetMode="External"/><Relationship Id="rId8"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9.jpg"/><Relationship Id="rId4" Type="http://schemas.openxmlformats.org/officeDocument/2006/relationships/image" Target="../media/image102.jpg"/><Relationship Id="rId5" Type="http://schemas.openxmlformats.org/officeDocument/2006/relationships/image" Target="../media/image136.jpg"/><Relationship Id="rId6" Type="http://schemas.openxmlformats.org/officeDocument/2006/relationships/image" Target="../media/image1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0" Type="http://schemas.openxmlformats.org/officeDocument/2006/relationships/image" Target="../media/image97.jp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2.jpg"/><Relationship Id="rId4" Type="http://schemas.openxmlformats.org/officeDocument/2006/relationships/image" Target="../media/image93.jpg"/><Relationship Id="rId9" Type="http://schemas.openxmlformats.org/officeDocument/2006/relationships/image" Target="../media/image100.jpg"/><Relationship Id="rId5" Type="http://schemas.openxmlformats.org/officeDocument/2006/relationships/image" Target="../media/image99.jpg"/><Relationship Id="rId6" Type="http://schemas.openxmlformats.org/officeDocument/2006/relationships/image" Target="../media/image96.jpg"/><Relationship Id="rId7" Type="http://schemas.openxmlformats.org/officeDocument/2006/relationships/image" Target="../media/image113.jpg"/><Relationship Id="rId8" Type="http://schemas.openxmlformats.org/officeDocument/2006/relationships/image" Target="../media/image79.jpg"/></Relationships>
</file>

<file path=ppt/slides/_rels/slide41.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11.png"/><Relationship Id="rId13" Type="http://schemas.openxmlformats.org/officeDocument/2006/relationships/image" Target="../media/image133.png"/><Relationship Id="rId12"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5.gif"/><Relationship Id="rId4" Type="http://schemas.openxmlformats.org/officeDocument/2006/relationships/image" Target="../media/image103.gif"/><Relationship Id="rId9" Type="http://schemas.openxmlformats.org/officeDocument/2006/relationships/image" Target="../media/image107.png"/><Relationship Id="rId15" Type="http://schemas.openxmlformats.org/officeDocument/2006/relationships/image" Target="../media/image117.png"/><Relationship Id="rId14" Type="http://schemas.openxmlformats.org/officeDocument/2006/relationships/image" Target="../media/image116.png"/><Relationship Id="rId17" Type="http://schemas.openxmlformats.org/officeDocument/2006/relationships/image" Target="../media/image131.png"/><Relationship Id="rId16" Type="http://schemas.openxmlformats.org/officeDocument/2006/relationships/image" Target="../media/image118.png"/><Relationship Id="rId5" Type="http://schemas.openxmlformats.org/officeDocument/2006/relationships/image" Target="../media/image108.gif"/><Relationship Id="rId6" Type="http://schemas.openxmlformats.org/officeDocument/2006/relationships/image" Target="../media/image109.png"/><Relationship Id="rId18" Type="http://schemas.openxmlformats.org/officeDocument/2006/relationships/image" Target="../media/image124.png"/><Relationship Id="rId7" Type="http://schemas.openxmlformats.org/officeDocument/2006/relationships/image" Target="../media/image105.png"/><Relationship Id="rId8" Type="http://schemas.openxmlformats.org/officeDocument/2006/relationships/image" Target="../media/image106.png"/></Relationships>
</file>

<file path=ppt/slides/_rels/slide42.xml.rels><?xml version="1.0" encoding="UTF-8" standalone="yes"?><Relationships xmlns="http://schemas.openxmlformats.org/package/2006/relationships"><Relationship Id="rId11" Type="http://schemas.openxmlformats.org/officeDocument/2006/relationships/image" Target="../media/image123.png"/><Relationship Id="rId10" Type="http://schemas.openxmlformats.org/officeDocument/2006/relationships/image" Target="../media/image122.jpg"/><Relationship Id="rId13" Type="http://schemas.openxmlformats.org/officeDocument/2006/relationships/image" Target="../media/image134.png"/><Relationship Id="rId12" Type="http://schemas.openxmlformats.org/officeDocument/2006/relationships/image" Target="../media/image129.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image" Target="../media/image121.png"/><Relationship Id="rId14" Type="http://schemas.openxmlformats.org/officeDocument/2006/relationships/image" Target="../media/image125.png"/><Relationship Id="rId5" Type="http://schemas.openxmlformats.org/officeDocument/2006/relationships/image" Target="../media/image128.png"/><Relationship Id="rId6" Type="http://schemas.openxmlformats.org/officeDocument/2006/relationships/image" Target="../media/image68.png"/><Relationship Id="rId7" Type="http://schemas.openxmlformats.org/officeDocument/2006/relationships/image" Target="../media/image65.png"/><Relationship Id="rId8"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jpg"/><Relationship Id="rId9" Type="http://schemas.openxmlformats.org/officeDocument/2006/relationships/image" Target="../media/image104.jpg"/><Relationship Id="rId5" Type="http://schemas.openxmlformats.org/officeDocument/2006/relationships/image" Target="../media/image13.jpg"/><Relationship Id="rId6" Type="http://schemas.openxmlformats.org/officeDocument/2006/relationships/image" Target="../media/image6.png"/><Relationship Id="rId7" Type="http://schemas.openxmlformats.org/officeDocument/2006/relationships/image" Target="../media/image24.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0" r="0" t="0"/>
            </a:stretch>
          </a:blipFill>
          <a:ln>
            <a:noFill/>
          </a:ln>
        </p:spPr>
      </p:sp>
      <p:grpSp>
        <p:nvGrpSpPr>
          <p:cNvPr id="89" name="Google Shape;89;p1"/>
          <p:cNvGrpSpPr/>
          <p:nvPr/>
        </p:nvGrpSpPr>
        <p:grpSpPr>
          <a:xfrm>
            <a:off x="9144000" y="1350063"/>
            <a:ext cx="8185485" cy="8185485"/>
            <a:chOff x="0" y="0"/>
            <a:chExt cx="812800" cy="812800"/>
          </a:xfrm>
        </p:grpSpPr>
        <p:sp>
          <p:nvSpPr>
            <p:cNvPr id="90" name="Google Shape;9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alpha val="20392"/>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a:off x="9573973" y="1780036"/>
            <a:ext cx="7325539" cy="7325539"/>
            <a:chOff x="0" y="0"/>
            <a:chExt cx="812800" cy="812800"/>
          </a:xfrm>
        </p:grpSpPr>
        <p:sp>
          <p:nvSpPr>
            <p:cNvPr id="93" name="Google Shape;9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 name="Google Shape;95;p1"/>
          <p:cNvSpPr/>
          <p:nvPr/>
        </p:nvSpPr>
        <p:spPr>
          <a:xfrm>
            <a:off x="10065604" y="2271666"/>
            <a:ext cx="6469285" cy="646928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38883" l="0" r="0" t="-3888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
          <p:cNvGrpSpPr/>
          <p:nvPr/>
        </p:nvGrpSpPr>
        <p:grpSpPr>
          <a:xfrm>
            <a:off x="9412691" y="3886126"/>
            <a:ext cx="936805" cy="936805"/>
            <a:chOff x="0" y="0"/>
            <a:chExt cx="812800" cy="812800"/>
          </a:xfrm>
        </p:grpSpPr>
        <p:sp>
          <p:nvSpPr>
            <p:cNvPr id="97" name="Google Shape;97;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1"/>
          <p:cNvGrpSpPr/>
          <p:nvPr/>
        </p:nvGrpSpPr>
        <p:grpSpPr>
          <a:xfrm>
            <a:off x="16287865" y="6370554"/>
            <a:ext cx="782540" cy="782540"/>
            <a:chOff x="0" y="0"/>
            <a:chExt cx="812800" cy="812800"/>
          </a:xfrm>
        </p:grpSpPr>
        <p:sp>
          <p:nvSpPr>
            <p:cNvPr id="100" name="Google Shape;10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
          <p:cNvSpPr txBox="1"/>
          <p:nvPr/>
        </p:nvSpPr>
        <p:spPr>
          <a:xfrm>
            <a:off x="1310222" y="2443116"/>
            <a:ext cx="7175085" cy="3583119"/>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b="0" i="0" lang="en-US" sz="7542" u="none" cap="none" strike="noStrike">
                <a:solidFill>
                  <a:srgbClr val="FFFFFF"/>
                </a:solidFill>
                <a:latin typeface="Arial"/>
                <a:ea typeface="Arial"/>
                <a:cs typeface="Arial"/>
                <a:sym typeface="Arial"/>
              </a:rPr>
              <a:t>Santé économique et énergies renouvelables</a:t>
            </a:r>
            <a:endParaRPr/>
          </a:p>
        </p:txBody>
      </p:sp>
      <p:sp>
        <p:nvSpPr>
          <p:cNvPr id="103" name="Google Shape;103;p1"/>
          <p:cNvSpPr txBox="1"/>
          <p:nvPr/>
        </p:nvSpPr>
        <p:spPr>
          <a:xfrm>
            <a:off x="1310226" y="7203275"/>
            <a:ext cx="6218400" cy="2453100"/>
          </a:xfrm>
          <a:prstGeom prst="rect">
            <a:avLst/>
          </a:prstGeom>
          <a:noFill/>
          <a:ln>
            <a:noFill/>
          </a:ln>
        </p:spPr>
        <p:txBody>
          <a:bodyPr anchorCtr="0" anchor="t" bIns="0" lIns="0" spcFirstLastPara="1" rIns="0" wrap="square" tIns="0">
            <a:spAutoFit/>
          </a:bodyPr>
          <a:lstStyle/>
          <a:p>
            <a:pPr indent="0" lvl="0" marL="0" marR="0" rtl="0" algn="l">
              <a:lnSpc>
                <a:spcPct val="88011"/>
              </a:lnSpc>
              <a:spcBef>
                <a:spcPts val="0"/>
              </a:spcBef>
              <a:spcAft>
                <a:spcPts val="0"/>
              </a:spcAft>
              <a:buNone/>
            </a:pPr>
            <a:r>
              <a:rPr b="0" i="0" lang="en-US" sz="2177" u="none" cap="none" strike="noStrike">
                <a:solidFill>
                  <a:srgbClr val="FFFFFF"/>
                </a:solidFill>
                <a:latin typeface="Arial"/>
                <a:ea typeface="Arial"/>
                <a:cs typeface="Arial"/>
                <a:sym typeface="Arial"/>
              </a:rPr>
              <a:t>18 Juillet 2024</a:t>
            </a:r>
            <a:endParaRPr/>
          </a:p>
          <a:p>
            <a:pPr indent="0" lvl="0" marL="0" marR="0" rtl="0" algn="l">
              <a:lnSpc>
                <a:spcPct val="88011"/>
              </a:lnSpc>
              <a:spcBef>
                <a:spcPts val="0"/>
              </a:spcBef>
              <a:spcAft>
                <a:spcPts val="0"/>
              </a:spcAft>
              <a:buNone/>
            </a:pPr>
            <a:r>
              <a:t/>
            </a:r>
            <a:endParaRPr b="0" i="0" sz="2177" u="none" cap="none" strike="noStrike">
              <a:solidFill>
                <a:srgbClr val="FFFFFF"/>
              </a:solidFill>
              <a:latin typeface="Arial"/>
              <a:ea typeface="Arial"/>
              <a:cs typeface="Arial"/>
              <a:sym typeface="Arial"/>
            </a:endParaRPr>
          </a:p>
          <a:p>
            <a:pPr indent="0" lvl="0" marL="0" marR="0" rtl="0" algn="l">
              <a:lnSpc>
                <a:spcPct val="114010"/>
              </a:lnSpc>
              <a:spcBef>
                <a:spcPts val="0"/>
              </a:spcBef>
              <a:spcAft>
                <a:spcPts val="0"/>
              </a:spcAft>
              <a:buNone/>
            </a:pPr>
            <a:r>
              <a:rPr b="0" i="0" lang="en-US" sz="2177" u="none" cap="none" strike="noStrike">
                <a:solidFill>
                  <a:srgbClr val="FFFFFF"/>
                </a:solidFill>
                <a:latin typeface="Arial"/>
                <a:ea typeface="Arial"/>
                <a:cs typeface="Arial"/>
                <a:sym typeface="Arial"/>
              </a:rPr>
              <a:t>Virginie Bremond</a:t>
            </a:r>
            <a:endParaRPr/>
          </a:p>
          <a:p>
            <a:pPr indent="0" lvl="0" marL="0" marR="0" rtl="0" algn="l">
              <a:lnSpc>
                <a:spcPct val="114010"/>
              </a:lnSpc>
              <a:spcBef>
                <a:spcPts val="0"/>
              </a:spcBef>
              <a:spcAft>
                <a:spcPts val="0"/>
              </a:spcAft>
              <a:buNone/>
            </a:pPr>
            <a:r>
              <a:rPr b="0" i="0" lang="en-US" sz="2177" u="none" cap="none" strike="noStrike">
                <a:solidFill>
                  <a:srgbClr val="FFFFFF"/>
                </a:solidFill>
                <a:latin typeface="Arial"/>
                <a:ea typeface="Arial"/>
                <a:cs typeface="Arial"/>
                <a:sym typeface="Arial"/>
              </a:rPr>
              <a:t>Hera Brovina</a:t>
            </a:r>
            <a:endParaRPr/>
          </a:p>
          <a:p>
            <a:pPr indent="0" lvl="0" marL="0" marR="0" rtl="0" algn="l">
              <a:lnSpc>
                <a:spcPct val="114010"/>
              </a:lnSpc>
              <a:spcBef>
                <a:spcPts val="0"/>
              </a:spcBef>
              <a:spcAft>
                <a:spcPts val="0"/>
              </a:spcAft>
              <a:buNone/>
            </a:pPr>
            <a:r>
              <a:rPr b="0" i="0" lang="en-US" sz="2177" u="none" cap="none" strike="noStrike">
                <a:solidFill>
                  <a:srgbClr val="FFFFFF"/>
                </a:solidFill>
                <a:latin typeface="Arial"/>
                <a:ea typeface="Arial"/>
                <a:cs typeface="Arial"/>
                <a:sym typeface="Arial"/>
              </a:rPr>
              <a:t>Arthur Houdaille</a:t>
            </a:r>
            <a:endParaRPr/>
          </a:p>
          <a:p>
            <a:pPr indent="0" lvl="0" marL="0" marR="0" rtl="0" algn="l">
              <a:lnSpc>
                <a:spcPct val="114010"/>
              </a:lnSpc>
              <a:spcBef>
                <a:spcPts val="0"/>
              </a:spcBef>
              <a:spcAft>
                <a:spcPts val="0"/>
              </a:spcAft>
              <a:buNone/>
            </a:pPr>
            <a:r>
              <a:rPr b="0" i="0" lang="en-US" sz="2177" u="none" cap="none" strike="noStrike">
                <a:solidFill>
                  <a:srgbClr val="FFFFFF"/>
                </a:solidFill>
                <a:latin typeface="Arial"/>
                <a:ea typeface="Arial"/>
                <a:cs typeface="Arial"/>
                <a:sym typeface="Arial"/>
              </a:rPr>
              <a:t>Sophie Rojanathara</a:t>
            </a:r>
            <a:endParaRPr/>
          </a:p>
          <a:p>
            <a:pPr indent="0" lvl="0" marL="0" marR="0" rtl="0" algn="l">
              <a:lnSpc>
                <a:spcPct val="114010"/>
              </a:lnSpc>
              <a:spcBef>
                <a:spcPts val="0"/>
              </a:spcBef>
              <a:spcAft>
                <a:spcPts val="0"/>
              </a:spcAft>
              <a:buNone/>
            </a:pPr>
            <a:r>
              <a:rPr b="0" i="0" lang="en-US" sz="2177" u="none" cap="none" strike="noStrike">
                <a:solidFill>
                  <a:srgbClr val="FFFFFF"/>
                </a:solidFill>
                <a:latin typeface="Arial"/>
                <a:ea typeface="Arial"/>
                <a:cs typeface="Arial"/>
                <a:sym typeface="Arial"/>
              </a:rPr>
              <a:t>Marine Tassetto</a:t>
            </a:r>
            <a:endParaRPr/>
          </a:p>
        </p:txBody>
      </p:sp>
      <p:grpSp>
        <p:nvGrpSpPr>
          <p:cNvPr id="104" name="Google Shape;104;p1"/>
          <p:cNvGrpSpPr/>
          <p:nvPr/>
        </p:nvGrpSpPr>
        <p:grpSpPr>
          <a:xfrm>
            <a:off x="14968142" y="2137293"/>
            <a:ext cx="459247" cy="459247"/>
            <a:chOff x="0" y="0"/>
            <a:chExt cx="812800" cy="812800"/>
          </a:xfrm>
        </p:grpSpPr>
        <p:sp>
          <p:nvSpPr>
            <p:cNvPr id="105" name="Google Shape;105;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10"/>
          <p:cNvGrpSpPr/>
          <p:nvPr/>
        </p:nvGrpSpPr>
        <p:grpSpPr>
          <a:xfrm>
            <a:off x="9987770" y="-1501013"/>
            <a:ext cx="9497089" cy="14433358"/>
            <a:chOff x="0" y="-38100"/>
            <a:chExt cx="2501291" cy="3801378"/>
          </a:xfrm>
        </p:grpSpPr>
        <p:sp>
          <p:nvSpPr>
            <p:cNvPr id="283" name="Google Shape;283;p10"/>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647B54"/>
            </a:solidFill>
            <a:ln>
              <a:noFill/>
            </a:ln>
          </p:spPr>
        </p:sp>
        <p:sp>
          <p:nvSpPr>
            <p:cNvPr id="284" name="Google Shape;284;p10"/>
            <p:cNvSpPr txBox="1"/>
            <p:nvPr/>
          </p:nvSpPr>
          <p:spPr>
            <a:xfrm>
              <a:off x="0" y="-38100"/>
              <a:ext cx="2501291" cy="38013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10"/>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286" name="Google Shape;286;p10"/>
          <p:cNvSpPr/>
          <p:nvPr/>
        </p:nvSpPr>
        <p:spPr>
          <a:xfrm>
            <a:off x="486538" y="2506014"/>
            <a:ext cx="9139895" cy="6752286"/>
          </a:xfrm>
          <a:custGeom>
            <a:rect b="b" l="l" r="r" t="t"/>
            <a:pathLst>
              <a:path extrusionOk="0" h="6752286" w="9139895">
                <a:moveTo>
                  <a:pt x="0" y="0"/>
                </a:moveTo>
                <a:lnTo>
                  <a:pt x="9139895" y="0"/>
                </a:lnTo>
                <a:lnTo>
                  <a:pt x="9139895" y="6752286"/>
                </a:lnTo>
                <a:lnTo>
                  <a:pt x="0" y="6752286"/>
                </a:lnTo>
                <a:lnTo>
                  <a:pt x="0" y="0"/>
                </a:lnTo>
                <a:close/>
              </a:path>
            </a:pathLst>
          </a:custGeom>
          <a:blipFill rotWithShape="1">
            <a:blip r:embed="rId4">
              <a:alphaModFix/>
            </a:blip>
            <a:stretch>
              <a:fillRect b="0" l="0" r="0" t="0"/>
            </a:stretch>
          </a:blipFill>
          <a:ln>
            <a:noFill/>
          </a:ln>
        </p:spPr>
      </p:sp>
      <p:grpSp>
        <p:nvGrpSpPr>
          <p:cNvPr id="287" name="Google Shape;287;p10"/>
          <p:cNvGrpSpPr/>
          <p:nvPr/>
        </p:nvGrpSpPr>
        <p:grpSpPr>
          <a:xfrm>
            <a:off x="2064161" y="2193816"/>
            <a:ext cx="7079839" cy="616251"/>
            <a:chOff x="0" y="-9525"/>
            <a:chExt cx="1864649" cy="162305"/>
          </a:xfrm>
        </p:grpSpPr>
        <p:sp>
          <p:nvSpPr>
            <p:cNvPr id="288" name="Google Shape;288;p10"/>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sp>
        <p:sp>
          <p:nvSpPr>
            <p:cNvPr id="289" name="Google Shape;289;p10"/>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0" name="Google Shape;290;p10"/>
          <p:cNvSpPr txBox="1"/>
          <p:nvPr/>
        </p:nvSpPr>
        <p:spPr>
          <a:xfrm>
            <a:off x="2147062" y="1334598"/>
            <a:ext cx="56213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Indicateurs macro</a:t>
            </a:r>
            <a:endParaRPr/>
          </a:p>
        </p:txBody>
      </p:sp>
      <p:sp>
        <p:nvSpPr>
          <p:cNvPr id="291" name="Google Shape;291;p10"/>
          <p:cNvSpPr txBox="1"/>
          <p:nvPr/>
        </p:nvSpPr>
        <p:spPr>
          <a:xfrm>
            <a:off x="10323530" y="2477439"/>
            <a:ext cx="7964470" cy="636681"/>
          </a:xfrm>
          <a:prstGeom prst="rect">
            <a:avLst/>
          </a:prstGeom>
          <a:noFill/>
          <a:ln>
            <a:noFill/>
          </a:ln>
        </p:spPr>
        <p:txBody>
          <a:bodyPr anchorCtr="0" anchor="t" bIns="0" lIns="0" spcFirstLastPara="1" rIns="0" wrap="square" tIns="0">
            <a:spAutoFit/>
          </a:bodyPr>
          <a:lstStyle/>
          <a:p>
            <a:pPr indent="0" lvl="0" marL="0" marR="0" rtl="0" algn="l">
              <a:lnSpc>
                <a:spcPct val="124016"/>
              </a:lnSpc>
              <a:spcBef>
                <a:spcPts val="0"/>
              </a:spcBef>
              <a:spcAft>
                <a:spcPts val="0"/>
              </a:spcAft>
              <a:buNone/>
            </a:pPr>
            <a:r>
              <a:rPr b="0" i="0" lang="en-US" sz="4043" u="none" cap="none" strike="noStrike">
                <a:solidFill>
                  <a:srgbClr val="FFFFFF"/>
                </a:solidFill>
                <a:latin typeface="Yeseva One"/>
                <a:ea typeface="Yeseva One"/>
                <a:cs typeface="Yeseva One"/>
                <a:sym typeface="Yeseva One"/>
              </a:rPr>
              <a:t>REGROUPEMENT DE PAYS</a:t>
            </a:r>
            <a:endParaRPr/>
          </a:p>
        </p:txBody>
      </p:sp>
      <p:sp>
        <p:nvSpPr>
          <p:cNvPr id="292" name="Google Shape;292;p10"/>
          <p:cNvSpPr txBox="1"/>
          <p:nvPr/>
        </p:nvSpPr>
        <p:spPr>
          <a:xfrm>
            <a:off x="10323530" y="3854328"/>
            <a:ext cx="7771427" cy="3268581"/>
          </a:xfrm>
          <a:prstGeom prst="rect">
            <a:avLst/>
          </a:prstGeom>
          <a:noFill/>
          <a:ln>
            <a:noFill/>
          </a:ln>
        </p:spPr>
        <p:txBody>
          <a:bodyPr anchorCtr="0" anchor="t" bIns="0" lIns="0" spcFirstLastPara="1" rIns="0" wrap="square" tIns="0">
            <a:spAutoFit/>
          </a:bodyPr>
          <a:lstStyle/>
          <a:p>
            <a:pPr indent="0" lvl="0" marL="0" marR="0" rtl="0" algn="l">
              <a:lnSpc>
                <a:spcPct val="129989"/>
              </a:lnSpc>
              <a:spcBef>
                <a:spcPts val="0"/>
              </a:spcBef>
              <a:spcAft>
                <a:spcPts val="0"/>
              </a:spcAft>
              <a:buNone/>
            </a:pPr>
            <a:r>
              <a:rPr b="0" i="0" lang="en-US" sz="2881" u="none" cap="none" strike="noStrike">
                <a:solidFill>
                  <a:srgbClr val="FFFFFF"/>
                </a:solidFill>
                <a:latin typeface="Arial"/>
                <a:ea typeface="Arial"/>
                <a:cs typeface="Arial"/>
                <a:sym typeface="Arial"/>
              </a:rPr>
              <a:t>3 clusters selon leur score de compétitivité globale (GCI, note de 1 à 7):</a:t>
            </a:r>
            <a:endParaRPr/>
          </a:p>
          <a:p>
            <a:pPr indent="0" lvl="0" marL="0" marR="0" rtl="0" algn="l">
              <a:lnSpc>
                <a:spcPct val="129989"/>
              </a:lnSpc>
              <a:spcBef>
                <a:spcPts val="0"/>
              </a:spcBef>
              <a:spcAft>
                <a:spcPts val="0"/>
              </a:spcAft>
              <a:buNone/>
            </a:pPr>
            <a:r>
              <a:t/>
            </a:r>
            <a:endParaRPr b="0" i="0" sz="2881" u="none" cap="none" strike="noStrike">
              <a:solidFill>
                <a:srgbClr val="FFFFFF"/>
              </a:solidFill>
              <a:latin typeface="Arial"/>
              <a:ea typeface="Arial"/>
              <a:cs typeface="Arial"/>
              <a:sym typeface="Arial"/>
            </a:endParaRPr>
          </a:p>
          <a:p>
            <a:pPr indent="0" lvl="0" marL="0" marR="0" rtl="0" algn="l">
              <a:lnSpc>
                <a:spcPct val="129989"/>
              </a:lnSpc>
              <a:spcBef>
                <a:spcPts val="0"/>
              </a:spcBef>
              <a:spcAft>
                <a:spcPts val="0"/>
              </a:spcAft>
              <a:buNone/>
            </a:pPr>
            <a:r>
              <a:rPr b="0" i="0" lang="en-US" sz="2881" u="none" cap="none" strike="noStrike">
                <a:solidFill>
                  <a:srgbClr val="FFFFFF"/>
                </a:solidFill>
                <a:latin typeface="Arial"/>
                <a:ea typeface="Arial"/>
                <a:cs typeface="Arial"/>
                <a:sym typeface="Arial"/>
              </a:rPr>
              <a:t>&gt; Low (score allant jusque 4,8)</a:t>
            </a:r>
            <a:endParaRPr/>
          </a:p>
          <a:p>
            <a:pPr indent="0" lvl="0" marL="0" marR="0" rtl="0" algn="l">
              <a:lnSpc>
                <a:spcPct val="129989"/>
              </a:lnSpc>
              <a:spcBef>
                <a:spcPts val="0"/>
              </a:spcBef>
              <a:spcAft>
                <a:spcPts val="0"/>
              </a:spcAft>
              <a:buNone/>
            </a:pPr>
            <a:r>
              <a:rPr b="0" i="0" lang="en-US" sz="2881" u="none" cap="none" strike="noStrike">
                <a:solidFill>
                  <a:srgbClr val="FFFFFF"/>
                </a:solidFill>
                <a:latin typeface="Arial"/>
                <a:ea typeface="Arial"/>
                <a:cs typeface="Arial"/>
                <a:sym typeface="Arial"/>
              </a:rPr>
              <a:t>&gt; Medium (score entre 4,8 et 5,5)</a:t>
            </a:r>
            <a:endParaRPr/>
          </a:p>
          <a:p>
            <a:pPr indent="0" lvl="0" marL="0" marR="0" rtl="0" algn="l">
              <a:lnSpc>
                <a:spcPct val="129989"/>
              </a:lnSpc>
              <a:spcBef>
                <a:spcPts val="0"/>
              </a:spcBef>
              <a:spcAft>
                <a:spcPts val="0"/>
              </a:spcAft>
              <a:buNone/>
            </a:pPr>
            <a:r>
              <a:rPr b="0" i="0" lang="en-US" sz="2881" u="none" cap="none" strike="noStrike">
                <a:solidFill>
                  <a:srgbClr val="FFFFFF"/>
                </a:solidFill>
                <a:latin typeface="Arial"/>
                <a:ea typeface="Arial"/>
                <a:cs typeface="Arial"/>
                <a:sym typeface="Arial"/>
              </a:rPr>
              <a:t>&gt; High (score au-delà de 5,5)</a:t>
            </a:r>
            <a:endParaRPr/>
          </a:p>
          <a:p>
            <a:pPr indent="0" lvl="0" marL="0" marR="0" rtl="0" algn="l">
              <a:lnSpc>
                <a:spcPct val="129989"/>
              </a:lnSpc>
              <a:spcBef>
                <a:spcPts val="0"/>
              </a:spcBef>
              <a:spcAft>
                <a:spcPts val="0"/>
              </a:spcAft>
              <a:buNone/>
            </a:pPr>
            <a:r>
              <a:t/>
            </a:r>
            <a:endParaRPr b="0" i="0" sz="2881" u="none" cap="none" strike="noStrike">
              <a:solidFill>
                <a:srgbClr val="FFFFFF"/>
              </a:solidFill>
              <a:latin typeface="Arial"/>
              <a:ea typeface="Arial"/>
              <a:cs typeface="Arial"/>
              <a:sym typeface="Arial"/>
            </a:endParaRPr>
          </a:p>
        </p:txBody>
      </p:sp>
      <p:sp>
        <p:nvSpPr>
          <p:cNvPr id="293" name="Google Shape;293;p10"/>
          <p:cNvSpPr txBox="1"/>
          <p:nvPr/>
        </p:nvSpPr>
        <p:spPr>
          <a:xfrm>
            <a:off x="1119932" y="2373529"/>
            <a:ext cx="8024068" cy="273939"/>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b="0" i="0" lang="en-US" sz="1679" u="none" cap="none" strike="noStrike">
                <a:solidFill>
                  <a:srgbClr val="487307"/>
                </a:solidFill>
                <a:latin typeface="Arial"/>
                <a:ea typeface="Arial"/>
                <a:cs typeface="Arial"/>
                <a:sym typeface="Arial"/>
              </a:rPr>
              <a:t>Regroupement pays selon la moyenne score économique sur la période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pic>
        <p:nvPicPr>
          <p:cNvPr id="303" name="Google Shape;303;p11"/>
          <p:cNvPicPr preferRelativeResize="0"/>
          <p:nvPr/>
        </p:nvPicPr>
        <p:blipFill rotWithShape="1">
          <a:blip r:embed="rId4">
            <a:alphaModFix/>
          </a:blip>
          <a:srcRect b="34396" l="0" r="0" t="34396"/>
          <a:stretch/>
        </p:blipFill>
        <p:spPr>
          <a:xfrm>
            <a:off x="9986395" y="925986"/>
            <a:ext cx="8301605" cy="1729302"/>
          </a:xfrm>
          <a:prstGeom prst="rect">
            <a:avLst/>
          </a:prstGeom>
          <a:noFill/>
          <a:ln>
            <a:noFill/>
          </a:ln>
        </p:spPr>
      </p:pic>
      <p:sp>
        <p:nvSpPr>
          <p:cNvPr id="304" name="Google Shape;304;p11"/>
          <p:cNvSpPr/>
          <p:nvPr/>
        </p:nvSpPr>
        <p:spPr>
          <a:xfrm>
            <a:off x="496274" y="2695009"/>
            <a:ext cx="8241445" cy="6563291"/>
          </a:xfrm>
          <a:custGeom>
            <a:rect b="b" l="l" r="r" t="t"/>
            <a:pathLst>
              <a:path extrusionOk="0" h="6563291" w="8241445">
                <a:moveTo>
                  <a:pt x="0" y="0"/>
                </a:moveTo>
                <a:lnTo>
                  <a:pt x="8241445" y="0"/>
                </a:lnTo>
                <a:lnTo>
                  <a:pt x="8241445" y="6563291"/>
                </a:lnTo>
                <a:lnTo>
                  <a:pt x="0" y="6563291"/>
                </a:lnTo>
                <a:lnTo>
                  <a:pt x="0" y="0"/>
                </a:lnTo>
                <a:close/>
              </a:path>
            </a:pathLst>
          </a:custGeom>
          <a:blipFill rotWithShape="1">
            <a:blip r:embed="rId5">
              <a:alphaModFix/>
            </a:blip>
            <a:stretch>
              <a:fillRect b="0" l="0" r="0" t="0"/>
            </a:stretch>
          </a:blipFill>
          <a:ln>
            <a:noFill/>
          </a:ln>
        </p:spPr>
      </p:sp>
      <p:sp>
        <p:nvSpPr>
          <p:cNvPr id="305" name="Google Shape;305;p11"/>
          <p:cNvSpPr txBox="1"/>
          <p:nvPr/>
        </p:nvSpPr>
        <p:spPr>
          <a:xfrm>
            <a:off x="9986395" y="4727165"/>
            <a:ext cx="8102419" cy="2460879"/>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b="0" i="0" lang="en-US" sz="3079" u="none" cap="none" strike="noStrike">
                <a:solidFill>
                  <a:srgbClr val="647B54"/>
                </a:solidFill>
                <a:latin typeface="Yeseva One"/>
                <a:ea typeface="Yeseva One"/>
                <a:cs typeface="Yeseva One"/>
                <a:sym typeface="Yeseva One"/>
              </a:rPr>
              <a:t>Score moyen de santé économique 2017 </a:t>
            </a:r>
            <a:endParaRPr/>
          </a:p>
          <a:p>
            <a:pPr indent="0" lvl="0" marL="0" marR="0" rtl="0" algn="l">
              <a:lnSpc>
                <a:spcPct val="100454"/>
              </a:lnSpc>
              <a:spcBef>
                <a:spcPts val="0"/>
              </a:spcBef>
              <a:spcAft>
                <a:spcPts val="0"/>
              </a:spcAft>
              <a:buNone/>
            </a:pPr>
            <a:r>
              <a:t/>
            </a:r>
            <a:endParaRPr b="0" i="0" sz="3079" u="none" cap="none" strike="noStrike">
              <a:solidFill>
                <a:srgbClr val="647B54"/>
              </a:solidFill>
              <a:latin typeface="Yeseva One"/>
              <a:ea typeface="Yeseva One"/>
              <a:cs typeface="Yeseva One"/>
              <a:sym typeface="Yeseva One"/>
            </a:endParaRPr>
          </a:p>
          <a:p>
            <a:pPr indent="-256921" lvl="1" marL="513841" marR="0" rtl="0" algn="l">
              <a:lnSpc>
                <a:spcPct val="130012"/>
              </a:lnSpc>
              <a:spcBef>
                <a:spcPts val="0"/>
              </a:spcBef>
              <a:spcAft>
                <a:spcPts val="0"/>
              </a:spcAft>
              <a:buClr>
                <a:srgbClr val="647B54"/>
              </a:buClr>
              <a:buSzPts val="2379"/>
              <a:buFont typeface="Arial"/>
              <a:buChar char="•"/>
            </a:pPr>
            <a:r>
              <a:rPr b="0" i="0" lang="en-US" sz="2379" u="none" cap="none" strike="noStrike">
                <a:solidFill>
                  <a:srgbClr val="647B54"/>
                </a:solidFill>
                <a:latin typeface="Arial"/>
                <a:ea typeface="Arial"/>
                <a:cs typeface="Arial"/>
                <a:sym typeface="Arial"/>
              </a:rPr>
              <a:t>Cluster Low : </a:t>
            </a:r>
            <a:r>
              <a:rPr b="0" i="0" lang="en-US" sz="2379" u="none" cap="none" strike="noStrike">
                <a:solidFill>
                  <a:srgbClr val="FF3131"/>
                </a:solidFill>
                <a:latin typeface="Arial"/>
                <a:ea typeface="Arial"/>
                <a:cs typeface="Arial"/>
                <a:sym typeface="Arial"/>
              </a:rPr>
              <a:t>4,61 </a:t>
            </a:r>
            <a:r>
              <a:rPr b="0" i="0" lang="en-US" sz="2379" u="none" cap="none" strike="noStrike">
                <a:solidFill>
                  <a:srgbClr val="647B54"/>
                </a:solidFill>
                <a:latin typeface="Arial"/>
                <a:ea typeface="Arial"/>
                <a:cs typeface="Arial"/>
                <a:sym typeface="Arial"/>
              </a:rPr>
              <a:t>/ 7</a:t>
            </a:r>
            <a:endParaRPr/>
          </a:p>
          <a:p>
            <a:pPr indent="-256921" lvl="1" marL="513841" marR="0" rtl="0" algn="l">
              <a:lnSpc>
                <a:spcPct val="130012"/>
              </a:lnSpc>
              <a:spcBef>
                <a:spcPts val="0"/>
              </a:spcBef>
              <a:spcAft>
                <a:spcPts val="0"/>
              </a:spcAft>
              <a:buClr>
                <a:srgbClr val="647B54"/>
              </a:buClr>
              <a:buSzPts val="2379"/>
              <a:buFont typeface="Arial"/>
              <a:buChar char="•"/>
            </a:pPr>
            <a:r>
              <a:rPr b="0" i="0" lang="en-US" sz="2379" u="none" cap="none" strike="noStrike">
                <a:solidFill>
                  <a:srgbClr val="647B54"/>
                </a:solidFill>
                <a:latin typeface="Arial"/>
                <a:ea typeface="Arial"/>
                <a:cs typeface="Arial"/>
                <a:sym typeface="Arial"/>
              </a:rPr>
              <a:t>Cluster Medium : </a:t>
            </a:r>
            <a:r>
              <a:rPr b="0" i="0" lang="en-US" sz="2379" u="none" cap="none" strike="noStrike">
                <a:solidFill>
                  <a:srgbClr val="3131F1"/>
                </a:solidFill>
                <a:latin typeface="Arial"/>
                <a:ea typeface="Arial"/>
                <a:cs typeface="Arial"/>
                <a:sym typeface="Arial"/>
              </a:rPr>
              <a:t>5,40</a:t>
            </a:r>
            <a:r>
              <a:rPr b="0" i="0" lang="en-US" sz="2379" u="none" cap="none" strike="noStrike">
                <a:solidFill>
                  <a:srgbClr val="647B54"/>
                </a:solidFill>
                <a:latin typeface="Arial"/>
                <a:ea typeface="Arial"/>
                <a:cs typeface="Arial"/>
                <a:sym typeface="Arial"/>
              </a:rPr>
              <a:t> / 7</a:t>
            </a:r>
            <a:endParaRPr/>
          </a:p>
          <a:p>
            <a:pPr indent="-256921" lvl="1" marL="513841" marR="0" rtl="0" algn="l">
              <a:lnSpc>
                <a:spcPct val="130012"/>
              </a:lnSpc>
              <a:spcBef>
                <a:spcPts val="0"/>
              </a:spcBef>
              <a:spcAft>
                <a:spcPts val="0"/>
              </a:spcAft>
              <a:buClr>
                <a:srgbClr val="647B54"/>
              </a:buClr>
              <a:buSzPts val="2379"/>
              <a:buFont typeface="Arial"/>
              <a:buChar char="•"/>
            </a:pPr>
            <a:r>
              <a:rPr b="0" i="0" lang="en-US" sz="2379" u="none" cap="none" strike="noStrike">
                <a:solidFill>
                  <a:srgbClr val="647B54"/>
                </a:solidFill>
                <a:latin typeface="Arial"/>
                <a:ea typeface="Arial"/>
                <a:cs typeface="Arial"/>
                <a:sym typeface="Arial"/>
              </a:rPr>
              <a:t>Cluster High : </a:t>
            </a:r>
            <a:r>
              <a:rPr b="0" i="0" lang="en-US" sz="2379" u="none" cap="none" strike="noStrike">
                <a:solidFill>
                  <a:srgbClr val="469C41"/>
                </a:solidFill>
                <a:latin typeface="Arial"/>
                <a:ea typeface="Arial"/>
                <a:cs typeface="Arial"/>
                <a:sym typeface="Arial"/>
              </a:rPr>
              <a:t>5,72</a:t>
            </a:r>
            <a:r>
              <a:rPr b="0" i="0" lang="en-US" sz="2379" u="none" cap="none" strike="noStrike">
                <a:solidFill>
                  <a:srgbClr val="647B54"/>
                </a:solidFill>
                <a:latin typeface="Arial"/>
                <a:ea typeface="Arial"/>
                <a:cs typeface="Arial"/>
                <a:sym typeface="Arial"/>
              </a:rPr>
              <a:t> / 7</a:t>
            </a:r>
            <a:endParaRPr/>
          </a:p>
          <a:p>
            <a:pPr indent="0" lvl="0" marL="0" marR="0" rtl="0" algn="l">
              <a:lnSpc>
                <a:spcPct val="130012"/>
              </a:lnSpc>
              <a:spcBef>
                <a:spcPts val="0"/>
              </a:spcBef>
              <a:spcAft>
                <a:spcPts val="0"/>
              </a:spcAft>
              <a:buNone/>
            </a:pPr>
            <a:r>
              <a:t/>
            </a:r>
            <a:endParaRPr b="0" i="0" sz="2379" u="none" cap="none" strike="noStrike">
              <a:solidFill>
                <a:srgbClr val="647B54"/>
              </a:solidFill>
              <a:latin typeface="Arial"/>
              <a:ea typeface="Arial"/>
              <a:cs typeface="Arial"/>
              <a:sym typeface="Arial"/>
            </a:endParaRPr>
          </a:p>
        </p:txBody>
      </p:sp>
      <p:sp>
        <p:nvSpPr>
          <p:cNvPr id="306" name="Google Shape;306;p11"/>
          <p:cNvSpPr txBox="1"/>
          <p:nvPr/>
        </p:nvSpPr>
        <p:spPr>
          <a:xfrm>
            <a:off x="2147062" y="1334598"/>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Indicateurs macro</a:t>
            </a:r>
            <a:endParaRPr/>
          </a:p>
        </p:txBody>
      </p:sp>
      <p:grpSp>
        <p:nvGrpSpPr>
          <p:cNvPr id="307" name="Google Shape;307;p11"/>
          <p:cNvGrpSpPr/>
          <p:nvPr/>
        </p:nvGrpSpPr>
        <p:grpSpPr>
          <a:xfrm>
            <a:off x="1972930" y="2329080"/>
            <a:ext cx="7079839" cy="616251"/>
            <a:chOff x="0" y="-9525"/>
            <a:chExt cx="1864649" cy="162305"/>
          </a:xfrm>
        </p:grpSpPr>
        <p:sp>
          <p:nvSpPr>
            <p:cNvPr id="308" name="Google Shape;308;p11"/>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sp>
        <p:sp>
          <p:nvSpPr>
            <p:cNvPr id="309" name="Google Shape;309;p11"/>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11"/>
          <p:cNvSpPr txBox="1"/>
          <p:nvPr/>
        </p:nvSpPr>
        <p:spPr>
          <a:xfrm>
            <a:off x="2353600" y="2636238"/>
            <a:ext cx="6318498" cy="273939"/>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b="0" i="0" lang="en-US" sz="1679" u="none" cap="none" strike="noStrike">
                <a:solidFill>
                  <a:srgbClr val="487307"/>
                </a:solidFill>
                <a:latin typeface="Arial"/>
                <a:ea typeface="Arial"/>
                <a:cs typeface="Arial"/>
                <a:sym typeface="Arial"/>
              </a:rPr>
              <a:t>Comparaison des scores de santé par pilliers par cluster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12"/>
          <p:cNvGrpSpPr/>
          <p:nvPr/>
        </p:nvGrpSpPr>
        <p:grpSpPr>
          <a:xfrm>
            <a:off x="0" y="-144661"/>
            <a:ext cx="18288000" cy="10431661"/>
            <a:chOff x="0" y="-38100"/>
            <a:chExt cx="4816593" cy="2747433"/>
          </a:xfrm>
        </p:grpSpPr>
        <p:sp>
          <p:nvSpPr>
            <p:cNvPr id="316" name="Google Shape;316;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317" name="Google Shape;317;p1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8" name="Google Shape;318;p12"/>
          <p:cNvSpPr txBox="1"/>
          <p:nvPr/>
        </p:nvSpPr>
        <p:spPr>
          <a:xfrm>
            <a:off x="1377128" y="2018005"/>
            <a:ext cx="15533745" cy="446751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Dynamique des clusters </a:t>
            </a:r>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Cluster Low</a:t>
            </a:r>
            <a:endParaRPr/>
          </a:p>
        </p:txBody>
      </p:sp>
      <p:sp>
        <p:nvSpPr>
          <p:cNvPr id="319" name="Google Shape;319;p12"/>
          <p:cNvSpPr/>
          <p:nvPr/>
        </p:nvSpPr>
        <p:spPr>
          <a:xfrm>
            <a:off x="1377128" y="1093380"/>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
        <p:nvSpPr>
          <p:cNvPr id="320" name="Google Shape;320;p12"/>
          <p:cNvSpPr txBox="1"/>
          <p:nvPr/>
        </p:nvSpPr>
        <p:spPr>
          <a:xfrm>
            <a:off x="2147062" y="1119451"/>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Analyse Macro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3"/>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330" name="Google Shape;330;p13"/>
          <p:cNvSpPr/>
          <p:nvPr/>
        </p:nvSpPr>
        <p:spPr>
          <a:xfrm>
            <a:off x="214706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sp>
      <p:sp>
        <p:nvSpPr>
          <p:cNvPr id="331" name="Google Shape;331;p13"/>
          <p:cNvSpPr/>
          <p:nvPr/>
        </p:nvSpPr>
        <p:spPr>
          <a:xfrm>
            <a:off x="210138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sp>
      <p:sp>
        <p:nvSpPr>
          <p:cNvPr id="332" name="Google Shape;332;p13"/>
          <p:cNvSpPr/>
          <p:nvPr/>
        </p:nvSpPr>
        <p:spPr>
          <a:xfrm>
            <a:off x="217251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sp>
      <p:sp>
        <p:nvSpPr>
          <p:cNvPr id="333" name="Google Shape;333;p13"/>
          <p:cNvSpPr/>
          <p:nvPr/>
        </p:nvSpPr>
        <p:spPr>
          <a:xfrm>
            <a:off x="2147062" y="5143500"/>
            <a:ext cx="7448204" cy="4636127"/>
          </a:xfrm>
          <a:custGeom>
            <a:rect b="b" l="l" r="r" t="t"/>
            <a:pathLst>
              <a:path extrusionOk="0" h="4636127" w="7448204">
                <a:moveTo>
                  <a:pt x="0" y="0"/>
                </a:moveTo>
                <a:lnTo>
                  <a:pt x="7448203" y="0"/>
                </a:lnTo>
                <a:lnTo>
                  <a:pt x="7448203" y="4636127"/>
                </a:lnTo>
                <a:lnTo>
                  <a:pt x="0" y="4636127"/>
                </a:lnTo>
                <a:lnTo>
                  <a:pt x="0" y="0"/>
                </a:lnTo>
                <a:close/>
              </a:path>
            </a:pathLst>
          </a:custGeom>
          <a:blipFill rotWithShape="1">
            <a:blip r:embed="rId7">
              <a:alphaModFix/>
            </a:blip>
            <a:stretch>
              <a:fillRect b="-15115" l="-4855" r="-43360" t="-43629"/>
            </a:stretch>
          </a:blipFill>
          <a:ln>
            <a:noFill/>
          </a:ln>
        </p:spPr>
      </p:sp>
      <p:sp>
        <p:nvSpPr>
          <p:cNvPr id="334" name="Google Shape;334;p13"/>
          <p:cNvSpPr/>
          <p:nvPr/>
        </p:nvSpPr>
        <p:spPr>
          <a:xfrm>
            <a:off x="1090892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8">
              <a:alphaModFix/>
            </a:blip>
            <a:stretch>
              <a:fillRect b="0" l="0" r="-59673" t="0"/>
            </a:stretch>
          </a:blipFill>
          <a:ln>
            <a:noFill/>
          </a:ln>
        </p:spPr>
      </p:sp>
      <p:sp>
        <p:nvSpPr>
          <p:cNvPr id="335" name="Google Shape;335;p13"/>
          <p:cNvSpPr txBox="1"/>
          <p:nvPr/>
        </p:nvSpPr>
        <p:spPr>
          <a:xfrm>
            <a:off x="3171048" y="2594386"/>
            <a:ext cx="10831190"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Pays : République Tchèque, Hongrie, Pologne, Portugal, Slovaquie, Espagne, Turquie</a:t>
            </a:r>
            <a:endParaRPr/>
          </a:p>
        </p:txBody>
      </p:sp>
      <p:sp>
        <p:nvSpPr>
          <p:cNvPr id="336" name="Google Shape;336;p13"/>
          <p:cNvSpPr txBox="1"/>
          <p:nvPr/>
        </p:nvSpPr>
        <p:spPr>
          <a:xfrm>
            <a:off x="2147062" y="1321488"/>
            <a:ext cx="9341058"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INDICATEURS DE SANTÉ</a:t>
            </a:r>
            <a:endParaRPr/>
          </a:p>
        </p:txBody>
      </p:sp>
      <p:sp>
        <p:nvSpPr>
          <p:cNvPr id="337" name="Google Shape;337;p13"/>
          <p:cNvSpPr txBox="1"/>
          <p:nvPr/>
        </p:nvSpPr>
        <p:spPr>
          <a:xfrm>
            <a:off x="3171048" y="3664736"/>
            <a:ext cx="663235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Moyenne score de compétitivité (GCI) :</a:t>
            </a:r>
            <a:r>
              <a:rPr b="0" i="0" lang="en-US" sz="1979" u="none" cap="none" strike="noStrike">
                <a:solidFill>
                  <a:srgbClr val="469C41"/>
                </a:solidFill>
                <a:latin typeface="Arial"/>
                <a:ea typeface="Arial"/>
                <a:cs typeface="Arial"/>
                <a:sym typeface="Arial"/>
              </a:rPr>
              <a:t> 4,61 </a:t>
            </a:r>
            <a:r>
              <a:rPr b="0" i="0" lang="en-US" sz="1979" u="none" cap="none" strike="noStrike">
                <a:solidFill>
                  <a:srgbClr val="647B54"/>
                </a:solidFill>
                <a:latin typeface="Arial"/>
                <a:ea typeface="Arial"/>
                <a:cs typeface="Arial"/>
                <a:sym typeface="Arial"/>
              </a:rPr>
              <a:t>/ 7</a:t>
            </a:r>
            <a:endParaRPr/>
          </a:p>
        </p:txBody>
      </p:sp>
      <p:sp>
        <p:nvSpPr>
          <p:cNvPr id="338" name="Google Shape;338;p13"/>
          <p:cNvSpPr txBox="1"/>
          <p:nvPr/>
        </p:nvSpPr>
        <p:spPr>
          <a:xfrm>
            <a:off x="3210412" y="4734965"/>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339" name="Google Shape;339;p13"/>
          <p:cNvSpPr txBox="1"/>
          <p:nvPr/>
        </p:nvSpPr>
        <p:spPr>
          <a:xfrm>
            <a:off x="2172510" y="894024"/>
            <a:ext cx="2075804"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low</a:t>
            </a:r>
            <a:endParaRPr/>
          </a:p>
        </p:txBody>
      </p:sp>
      <p:sp>
        <p:nvSpPr>
          <p:cNvPr id="340" name="Google Shape;340;p13"/>
          <p:cNvSpPr txBox="1"/>
          <p:nvPr/>
        </p:nvSpPr>
        <p:spPr>
          <a:xfrm>
            <a:off x="10908926" y="4572753"/>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grpSp>
        <p:nvGrpSpPr>
          <p:cNvPr id="341" name="Google Shape;341;p13"/>
          <p:cNvGrpSpPr/>
          <p:nvPr/>
        </p:nvGrpSpPr>
        <p:grpSpPr>
          <a:xfrm>
            <a:off x="10908926" y="5156168"/>
            <a:ext cx="1158387" cy="316751"/>
            <a:chOff x="0" y="0"/>
            <a:chExt cx="1544516" cy="422335"/>
          </a:xfrm>
        </p:grpSpPr>
        <p:sp>
          <p:nvSpPr>
            <p:cNvPr id="342" name="Google Shape;342;p13"/>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9">
                <a:alphaModFix/>
              </a:blip>
              <a:stretch>
                <a:fillRect b="0" l="0" r="-59673" t="0"/>
              </a:stretch>
            </a:blipFill>
            <a:ln>
              <a:noFill/>
            </a:ln>
          </p:spPr>
        </p:sp>
        <p:sp>
          <p:nvSpPr>
            <p:cNvPr id="343" name="Google Shape;343;p13"/>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8">
                <a:alphaModFix/>
              </a:blip>
              <a:stretch>
                <a:fillRect b="0" l="0" r="-407640" t="0"/>
              </a:stretch>
            </a:blipFill>
            <a:ln>
              <a:noFill/>
            </a:ln>
          </p:spPr>
        </p:sp>
      </p:grpSp>
      <p:sp>
        <p:nvSpPr>
          <p:cNvPr id="344" name="Google Shape;344;p13"/>
          <p:cNvSpPr txBox="1"/>
          <p:nvPr/>
        </p:nvSpPr>
        <p:spPr>
          <a:xfrm>
            <a:off x="12320915" y="5164690"/>
            <a:ext cx="3362646"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Innovation</a:t>
            </a:r>
            <a:endParaRPr/>
          </a:p>
        </p:txBody>
      </p:sp>
      <p:sp>
        <p:nvSpPr>
          <p:cNvPr id="345" name="Google Shape;345;p13"/>
          <p:cNvSpPr txBox="1"/>
          <p:nvPr/>
        </p:nvSpPr>
        <p:spPr>
          <a:xfrm>
            <a:off x="12320915" y="5819968"/>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346" name="Google Shape;346;p13"/>
          <p:cNvSpPr txBox="1"/>
          <p:nvPr/>
        </p:nvSpPr>
        <p:spPr>
          <a:xfrm>
            <a:off x="12320915" y="6471097"/>
            <a:ext cx="4447237"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Infrastructures</a:t>
            </a:r>
            <a:endParaRPr/>
          </a:p>
        </p:txBody>
      </p:sp>
      <p:sp>
        <p:nvSpPr>
          <p:cNvPr id="347" name="Google Shape;347;p13"/>
          <p:cNvSpPr/>
          <p:nvPr/>
        </p:nvSpPr>
        <p:spPr>
          <a:xfrm>
            <a:off x="1101721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10">
              <a:alphaModFix/>
            </a:blip>
            <a:stretch>
              <a:fillRect b="-101967" l="0" r="-3219" t="0"/>
            </a:stretch>
          </a:blipFill>
          <a:ln>
            <a:noFill/>
          </a:ln>
        </p:spPr>
      </p:sp>
      <p:cxnSp>
        <p:nvCxnSpPr>
          <p:cNvPr id="348" name="Google Shape;348;p13"/>
          <p:cNvCxnSpPr/>
          <p:nvPr/>
        </p:nvCxnSpPr>
        <p:spPr>
          <a:xfrm flipH="1" rot="10800000">
            <a:off x="217252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49" name="Google Shape;349;p13"/>
          <p:cNvCxnSpPr/>
          <p:nvPr/>
        </p:nvCxnSpPr>
        <p:spPr>
          <a:xfrm rot="10800000">
            <a:off x="1010677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350" name="Google Shape;350;p13"/>
          <p:cNvSpPr/>
          <p:nvPr/>
        </p:nvSpPr>
        <p:spPr>
          <a:xfrm>
            <a:off x="1082705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1">
              <a:alphaModFix/>
            </a:blip>
            <a:stretch>
              <a:fillRect b="0" l="0" r="0" t="0"/>
            </a:stretch>
          </a:blipFill>
          <a:ln>
            <a:noFill/>
          </a:ln>
        </p:spPr>
      </p:sp>
      <p:sp>
        <p:nvSpPr>
          <p:cNvPr id="351" name="Google Shape;351;p13"/>
          <p:cNvSpPr txBox="1"/>
          <p:nvPr/>
        </p:nvSpPr>
        <p:spPr>
          <a:xfrm>
            <a:off x="11659345" y="7955504"/>
            <a:ext cx="551808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352" name="Google Shape;352;p13"/>
          <p:cNvSpPr txBox="1"/>
          <p:nvPr/>
        </p:nvSpPr>
        <p:spPr>
          <a:xfrm>
            <a:off x="11659345" y="8797133"/>
            <a:ext cx="1228734"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6,8%</a:t>
            </a:r>
            <a:endParaRPr/>
          </a:p>
        </p:txBody>
      </p:sp>
      <p:cxnSp>
        <p:nvCxnSpPr>
          <p:cNvPr id="353" name="Google Shape;353;p13"/>
          <p:cNvCxnSpPr/>
          <p:nvPr/>
        </p:nvCxnSpPr>
        <p:spPr>
          <a:xfrm flipH="1">
            <a:off x="1011154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354" name="Google Shape;354;p13"/>
          <p:cNvCxnSpPr/>
          <p:nvPr/>
        </p:nvCxnSpPr>
        <p:spPr>
          <a:xfrm flipH="1" rot="10800000">
            <a:off x="217248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5" name="Google Shape;355;p13"/>
          <p:cNvCxnSpPr/>
          <p:nvPr/>
        </p:nvCxnSpPr>
        <p:spPr>
          <a:xfrm flipH="1" rot="10800000">
            <a:off x="214709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356" name="Google Shape;356;p13"/>
          <p:cNvSpPr/>
          <p:nvPr/>
        </p:nvSpPr>
        <p:spPr>
          <a:xfrm>
            <a:off x="1384316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2">
              <a:alphaModFix/>
            </a:blip>
            <a:stretch>
              <a:fillRect b="0" l="0" r="0" t="0"/>
            </a:stretch>
          </a:blipFill>
          <a:ln>
            <a:noFill/>
          </a:ln>
        </p:spPr>
      </p:sp>
      <p:sp>
        <p:nvSpPr>
          <p:cNvPr id="357" name="Google Shape;357;p13"/>
          <p:cNvSpPr/>
          <p:nvPr/>
        </p:nvSpPr>
        <p:spPr>
          <a:xfrm rot="10800000">
            <a:off x="15704362" y="883523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sp>
      <p:sp>
        <p:nvSpPr>
          <p:cNvPr id="358" name="Google Shape;358;p13"/>
          <p:cNvSpPr txBox="1"/>
          <p:nvPr/>
        </p:nvSpPr>
        <p:spPr>
          <a:xfrm>
            <a:off x="14228433" y="8850054"/>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Slovaquie</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14,7%</a:t>
            </a:r>
            <a:endParaRPr/>
          </a:p>
        </p:txBody>
      </p:sp>
      <p:sp>
        <p:nvSpPr>
          <p:cNvPr id="359" name="Google Shape;359;p13"/>
          <p:cNvSpPr txBox="1"/>
          <p:nvPr/>
        </p:nvSpPr>
        <p:spPr>
          <a:xfrm>
            <a:off x="16089184" y="8825708"/>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Portugal</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1,9%</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4"/>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369" name="Google Shape;369;p14"/>
          <p:cNvSpPr/>
          <p:nvPr/>
        </p:nvSpPr>
        <p:spPr>
          <a:xfrm>
            <a:off x="6664180" y="4922035"/>
            <a:ext cx="242319" cy="2111638"/>
          </a:xfrm>
          <a:custGeom>
            <a:rect b="b" l="l" r="r" t="t"/>
            <a:pathLst>
              <a:path extrusionOk="0" h="2111638" w="242319">
                <a:moveTo>
                  <a:pt x="0" y="0"/>
                </a:moveTo>
                <a:lnTo>
                  <a:pt x="242319" y="0"/>
                </a:lnTo>
                <a:lnTo>
                  <a:pt x="242319" y="2111638"/>
                </a:lnTo>
                <a:lnTo>
                  <a:pt x="0" y="2111638"/>
                </a:lnTo>
                <a:lnTo>
                  <a:pt x="0" y="0"/>
                </a:lnTo>
                <a:close/>
              </a:path>
            </a:pathLst>
          </a:custGeom>
          <a:blipFill rotWithShape="1">
            <a:blip r:embed="rId4">
              <a:alphaModFix/>
            </a:blip>
            <a:stretch>
              <a:fillRect b="0" l="0" r="0" t="0"/>
            </a:stretch>
          </a:blipFill>
          <a:ln>
            <a:noFill/>
          </a:ln>
        </p:spPr>
      </p:sp>
      <p:sp>
        <p:nvSpPr>
          <p:cNvPr id="370" name="Google Shape;370;p14"/>
          <p:cNvSpPr txBox="1"/>
          <p:nvPr/>
        </p:nvSpPr>
        <p:spPr>
          <a:xfrm>
            <a:off x="6982699" y="4902985"/>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371" name="Google Shape;371;p14"/>
          <p:cNvSpPr txBox="1"/>
          <p:nvPr/>
        </p:nvSpPr>
        <p:spPr>
          <a:xfrm>
            <a:off x="6982699" y="5184996"/>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372" name="Google Shape;372;p14"/>
          <p:cNvSpPr txBox="1"/>
          <p:nvPr/>
        </p:nvSpPr>
        <p:spPr>
          <a:xfrm>
            <a:off x="6992224" y="5471000"/>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373" name="Google Shape;373;p14"/>
          <p:cNvSpPr txBox="1"/>
          <p:nvPr/>
        </p:nvSpPr>
        <p:spPr>
          <a:xfrm>
            <a:off x="6982699" y="5757004"/>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374" name="Google Shape;374;p14"/>
          <p:cNvSpPr txBox="1"/>
          <p:nvPr/>
        </p:nvSpPr>
        <p:spPr>
          <a:xfrm>
            <a:off x="6992224" y="6043007"/>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375" name="Google Shape;375;p14"/>
          <p:cNvSpPr txBox="1"/>
          <p:nvPr/>
        </p:nvSpPr>
        <p:spPr>
          <a:xfrm>
            <a:off x="6982699" y="6329011"/>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376" name="Google Shape;376;p14"/>
          <p:cNvSpPr txBox="1"/>
          <p:nvPr/>
        </p:nvSpPr>
        <p:spPr>
          <a:xfrm>
            <a:off x="6992224" y="6615015"/>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grpSp>
        <p:nvGrpSpPr>
          <p:cNvPr id="377" name="Google Shape;377;p14"/>
          <p:cNvGrpSpPr/>
          <p:nvPr/>
        </p:nvGrpSpPr>
        <p:grpSpPr>
          <a:xfrm>
            <a:off x="303942" y="3388256"/>
            <a:ext cx="7486504" cy="4915252"/>
            <a:chOff x="0" y="-28575"/>
            <a:chExt cx="9982005" cy="6553669"/>
          </a:xfrm>
        </p:grpSpPr>
        <p:sp>
          <p:nvSpPr>
            <p:cNvPr id="378" name="Google Shape;378;p14"/>
            <p:cNvSpPr/>
            <p:nvPr/>
          </p:nvSpPr>
          <p:spPr>
            <a:xfrm>
              <a:off x="853391" y="1346481"/>
              <a:ext cx="7072349" cy="4926462"/>
            </a:xfrm>
            <a:custGeom>
              <a:rect b="b" l="l" r="r" t="t"/>
              <a:pathLst>
                <a:path extrusionOk="0" h="4926462" w="7072349">
                  <a:moveTo>
                    <a:pt x="0" y="0"/>
                  </a:moveTo>
                  <a:lnTo>
                    <a:pt x="7072349" y="0"/>
                  </a:lnTo>
                  <a:lnTo>
                    <a:pt x="7072349" y="4926462"/>
                  </a:lnTo>
                  <a:lnTo>
                    <a:pt x="0" y="4926462"/>
                  </a:lnTo>
                  <a:lnTo>
                    <a:pt x="0" y="0"/>
                  </a:lnTo>
                  <a:close/>
                </a:path>
              </a:pathLst>
            </a:custGeom>
            <a:blipFill rotWithShape="1">
              <a:blip r:embed="rId5">
                <a:alphaModFix/>
              </a:blip>
              <a:stretch>
                <a:fillRect b="0" l="0" r="-37085" t="-4506"/>
              </a:stretch>
            </a:blipFill>
            <a:ln>
              <a:noFill/>
            </a:ln>
          </p:spPr>
        </p:sp>
        <p:grpSp>
          <p:nvGrpSpPr>
            <p:cNvPr id="379" name="Google Shape;379;p14"/>
            <p:cNvGrpSpPr/>
            <p:nvPr/>
          </p:nvGrpSpPr>
          <p:grpSpPr>
            <a:xfrm>
              <a:off x="6200670" y="5084290"/>
              <a:ext cx="2063487" cy="822778"/>
              <a:chOff x="0" y="-28575"/>
              <a:chExt cx="407602" cy="162524"/>
            </a:xfrm>
          </p:grpSpPr>
          <p:sp>
            <p:nvSpPr>
              <p:cNvPr id="380" name="Google Shape;380;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381" name="Google Shape;381;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14"/>
            <p:cNvSpPr txBox="1"/>
            <p:nvPr/>
          </p:nvSpPr>
          <p:spPr>
            <a:xfrm>
              <a:off x="6021220" y="5181326"/>
              <a:ext cx="1593153"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7F8E73"/>
                  </a:solidFill>
                  <a:latin typeface="Arial"/>
                  <a:ea typeface="Arial"/>
                  <a:cs typeface="Arial"/>
                  <a:sym typeface="Arial"/>
                </a:rPr>
                <a:t>23,32%</a:t>
              </a:r>
              <a:endParaRPr/>
            </a:p>
          </p:txBody>
        </p:sp>
        <p:grpSp>
          <p:nvGrpSpPr>
            <p:cNvPr id="383" name="Google Shape;383;p14"/>
            <p:cNvGrpSpPr/>
            <p:nvPr/>
          </p:nvGrpSpPr>
          <p:grpSpPr>
            <a:xfrm>
              <a:off x="6097420" y="1485839"/>
              <a:ext cx="2063487" cy="822778"/>
              <a:chOff x="0" y="-28575"/>
              <a:chExt cx="407602" cy="162524"/>
            </a:xfrm>
          </p:grpSpPr>
          <p:sp>
            <p:nvSpPr>
              <p:cNvPr id="384" name="Google Shape;384;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385" name="Google Shape;385;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14"/>
            <p:cNvSpPr txBox="1"/>
            <p:nvPr/>
          </p:nvSpPr>
          <p:spPr>
            <a:xfrm>
              <a:off x="5874427" y="1997414"/>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24,97%</a:t>
              </a:r>
              <a:endParaRPr/>
            </a:p>
          </p:txBody>
        </p:sp>
        <p:grpSp>
          <p:nvGrpSpPr>
            <p:cNvPr id="387" name="Google Shape;387;p14"/>
            <p:cNvGrpSpPr/>
            <p:nvPr/>
          </p:nvGrpSpPr>
          <p:grpSpPr>
            <a:xfrm>
              <a:off x="1265837" y="1008838"/>
              <a:ext cx="2063487" cy="822778"/>
              <a:chOff x="0" y="-28575"/>
              <a:chExt cx="407602" cy="162524"/>
            </a:xfrm>
          </p:grpSpPr>
          <p:sp>
            <p:nvSpPr>
              <p:cNvPr id="388" name="Google Shape;388;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389" name="Google Shape;389;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14"/>
            <p:cNvGrpSpPr/>
            <p:nvPr/>
          </p:nvGrpSpPr>
          <p:grpSpPr>
            <a:xfrm>
              <a:off x="1941786" y="1240350"/>
              <a:ext cx="2063487" cy="445189"/>
              <a:chOff x="0" y="-28575"/>
              <a:chExt cx="407602" cy="87938"/>
            </a:xfrm>
          </p:grpSpPr>
          <p:sp>
            <p:nvSpPr>
              <p:cNvPr id="391" name="Google Shape;391;p14"/>
              <p:cNvSpPr/>
              <p:nvPr/>
            </p:nvSpPr>
            <p:spPr>
              <a:xfrm>
                <a:off x="0" y="0"/>
                <a:ext cx="407602" cy="59363"/>
              </a:xfrm>
              <a:custGeom>
                <a:rect b="b" l="l" r="r" t="t"/>
                <a:pathLst>
                  <a:path extrusionOk="0" h="59363" w="407602">
                    <a:moveTo>
                      <a:pt x="0" y="0"/>
                    </a:moveTo>
                    <a:lnTo>
                      <a:pt x="407602" y="0"/>
                    </a:lnTo>
                    <a:lnTo>
                      <a:pt x="407602" y="59363"/>
                    </a:lnTo>
                    <a:lnTo>
                      <a:pt x="0" y="59363"/>
                    </a:lnTo>
                    <a:close/>
                  </a:path>
                </a:pathLst>
              </a:custGeom>
              <a:solidFill>
                <a:srgbClr val="FFFFFF"/>
              </a:solidFill>
              <a:ln>
                <a:noFill/>
              </a:ln>
            </p:spPr>
          </p:sp>
          <p:sp>
            <p:nvSpPr>
              <p:cNvPr id="392" name="Google Shape;392;p14"/>
              <p:cNvSpPr txBox="1"/>
              <p:nvPr/>
            </p:nvSpPr>
            <p:spPr>
              <a:xfrm>
                <a:off x="0" y="-28575"/>
                <a:ext cx="407602" cy="87938"/>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3" name="Google Shape;393;p14"/>
            <p:cNvSpPr txBox="1"/>
            <p:nvPr/>
          </p:nvSpPr>
          <p:spPr>
            <a:xfrm>
              <a:off x="3208696" y="1181354"/>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3,53%</a:t>
              </a:r>
              <a:endParaRPr/>
            </a:p>
          </p:txBody>
        </p:sp>
        <p:grpSp>
          <p:nvGrpSpPr>
            <p:cNvPr id="394" name="Google Shape;394;p14"/>
            <p:cNvGrpSpPr/>
            <p:nvPr/>
          </p:nvGrpSpPr>
          <p:grpSpPr>
            <a:xfrm>
              <a:off x="234093" y="2163956"/>
              <a:ext cx="2063487" cy="822778"/>
              <a:chOff x="0" y="-28575"/>
              <a:chExt cx="407602" cy="162524"/>
            </a:xfrm>
          </p:grpSpPr>
          <p:sp>
            <p:nvSpPr>
              <p:cNvPr id="395" name="Google Shape;395;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396" name="Google Shape;396;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14"/>
            <p:cNvGrpSpPr/>
            <p:nvPr/>
          </p:nvGrpSpPr>
          <p:grpSpPr>
            <a:xfrm>
              <a:off x="0" y="4033599"/>
              <a:ext cx="2063487" cy="822778"/>
              <a:chOff x="0" y="-28575"/>
              <a:chExt cx="407602" cy="162524"/>
            </a:xfrm>
          </p:grpSpPr>
          <p:sp>
            <p:nvSpPr>
              <p:cNvPr id="398" name="Google Shape;398;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399" name="Google Shape;399;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14"/>
            <p:cNvSpPr txBox="1"/>
            <p:nvPr/>
          </p:nvSpPr>
          <p:spPr>
            <a:xfrm>
              <a:off x="2176953" y="1520413"/>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6,2%</a:t>
              </a:r>
              <a:endParaRPr/>
            </a:p>
          </p:txBody>
        </p:sp>
        <p:sp>
          <p:nvSpPr>
            <p:cNvPr id="401" name="Google Shape;401;p14"/>
            <p:cNvSpPr txBox="1"/>
            <p:nvPr/>
          </p:nvSpPr>
          <p:spPr>
            <a:xfrm>
              <a:off x="1145210" y="2459541"/>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13,3%</a:t>
              </a:r>
              <a:endParaRPr/>
            </a:p>
          </p:txBody>
        </p:sp>
        <p:sp>
          <p:nvSpPr>
            <p:cNvPr id="402" name="Google Shape;402;p14"/>
            <p:cNvSpPr txBox="1"/>
            <p:nvPr/>
          </p:nvSpPr>
          <p:spPr>
            <a:xfrm>
              <a:off x="1031743" y="4352192"/>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14%</a:t>
              </a:r>
              <a:endParaRPr/>
            </a:p>
          </p:txBody>
        </p:sp>
        <p:grpSp>
          <p:nvGrpSpPr>
            <p:cNvPr id="403" name="Google Shape;403;p14"/>
            <p:cNvGrpSpPr/>
            <p:nvPr/>
          </p:nvGrpSpPr>
          <p:grpSpPr>
            <a:xfrm>
              <a:off x="1380376" y="5702316"/>
              <a:ext cx="2063487" cy="822778"/>
              <a:chOff x="0" y="-28575"/>
              <a:chExt cx="407602" cy="162524"/>
            </a:xfrm>
          </p:grpSpPr>
          <p:sp>
            <p:nvSpPr>
              <p:cNvPr id="404" name="Google Shape;404;p14"/>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sp>
          <p:sp>
            <p:nvSpPr>
              <p:cNvPr id="405" name="Google Shape;405;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6" name="Google Shape;406;p14"/>
            <p:cNvSpPr txBox="1"/>
            <p:nvPr/>
          </p:nvSpPr>
          <p:spPr>
            <a:xfrm>
              <a:off x="2412120" y="5741941"/>
              <a:ext cx="1593153" cy="311203"/>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1496" u="none" cap="none" strike="noStrike">
                  <a:solidFill>
                    <a:srgbClr val="7F8E73"/>
                  </a:solidFill>
                  <a:latin typeface="Arial"/>
                  <a:ea typeface="Arial"/>
                  <a:cs typeface="Arial"/>
                  <a:sym typeface="Arial"/>
                </a:rPr>
                <a:t>14,68%</a:t>
              </a:r>
              <a:endParaRPr/>
            </a:p>
          </p:txBody>
        </p:sp>
        <p:sp>
          <p:nvSpPr>
            <p:cNvPr id="407" name="Google Shape;407;p14"/>
            <p:cNvSpPr txBox="1"/>
            <p:nvPr/>
          </p:nvSpPr>
          <p:spPr>
            <a:xfrm>
              <a:off x="1645618" y="-28575"/>
              <a:ext cx="8336387" cy="450554"/>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grpSp>
      <p:grpSp>
        <p:nvGrpSpPr>
          <p:cNvPr id="408" name="Google Shape;408;p14"/>
          <p:cNvGrpSpPr/>
          <p:nvPr/>
        </p:nvGrpSpPr>
        <p:grpSpPr>
          <a:xfrm>
            <a:off x="11679019" y="3216806"/>
            <a:ext cx="6036420" cy="4666911"/>
            <a:chOff x="0" y="-28575"/>
            <a:chExt cx="8048561" cy="6222548"/>
          </a:xfrm>
        </p:grpSpPr>
        <p:sp>
          <p:nvSpPr>
            <p:cNvPr id="409" name="Google Shape;409;p14"/>
            <p:cNvSpPr/>
            <p:nvPr/>
          </p:nvSpPr>
          <p:spPr>
            <a:xfrm>
              <a:off x="0" y="1226789"/>
              <a:ext cx="7435904" cy="4967184"/>
            </a:xfrm>
            <a:custGeom>
              <a:rect b="b" l="l" r="r" t="t"/>
              <a:pathLst>
                <a:path extrusionOk="0" h="4967184" w="7435904">
                  <a:moveTo>
                    <a:pt x="0" y="0"/>
                  </a:moveTo>
                  <a:lnTo>
                    <a:pt x="7435904" y="0"/>
                  </a:lnTo>
                  <a:lnTo>
                    <a:pt x="7435904" y="4967184"/>
                  </a:lnTo>
                  <a:lnTo>
                    <a:pt x="0" y="4967184"/>
                  </a:lnTo>
                  <a:lnTo>
                    <a:pt x="0" y="0"/>
                  </a:lnTo>
                  <a:close/>
                </a:path>
              </a:pathLst>
            </a:custGeom>
            <a:blipFill rotWithShape="1">
              <a:blip r:embed="rId6">
                <a:alphaModFix/>
              </a:blip>
              <a:stretch>
                <a:fillRect b="0" l="0" r="0" t="0"/>
              </a:stretch>
            </a:blipFill>
            <a:ln>
              <a:noFill/>
            </a:ln>
          </p:spPr>
        </p:sp>
        <p:sp>
          <p:nvSpPr>
            <p:cNvPr id="410" name="Google Shape;410;p14"/>
            <p:cNvSpPr txBox="1"/>
            <p:nvPr/>
          </p:nvSpPr>
          <p:spPr>
            <a:xfrm>
              <a:off x="244937" y="-28575"/>
              <a:ext cx="7803624" cy="907754"/>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Evolution des investissements en énergie de 2007 à 2017</a:t>
              </a:r>
              <a:endParaRPr/>
            </a:p>
          </p:txBody>
        </p:sp>
      </p:grpSp>
      <p:sp>
        <p:nvSpPr>
          <p:cNvPr id="411" name="Google Shape;411;p14"/>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MIX ÉNERGÉTIQUE</a:t>
            </a:r>
            <a:endParaRPr/>
          </a:p>
        </p:txBody>
      </p:sp>
      <p:sp>
        <p:nvSpPr>
          <p:cNvPr id="412" name="Google Shape;412;p14"/>
          <p:cNvSpPr txBox="1"/>
          <p:nvPr/>
        </p:nvSpPr>
        <p:spPr>
          <a:xfrm>
            <a:off x="2172510" y="894024"/>
            <a:ext cx="2101457"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5"/>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422" name="Google Shape;422;p15"/>
          <p:cNvSpPr/>
          <p:nvPr/>
        </p:nvSpPr>
        <p:spPr>
          <a:xfrm>
            <a:off x="2172510" y="2284379"/>
            <a:ext cx="13674925" cy="7567033"/>
          </a:xfrm>
          <a:custGeom>
            <a:rect b="b" l="l" r="r" t="t"/>
            <a:pathLst>
              <a:path extrusionOk="0" h="7567033" w="13674925">
                <a:moveTo>
                  <a:pt x="0" y="0"/>
                </a:moveTo>
                <a:lnTo>
                  <a:pt x="13674925" y="0"/>
                </a:lnTo>
                <a:lnTo>
                  <a:pt x="13674925" y="7567033"/>
                </a:lnTo>
                <a:lnTo>
                  <a:pt x="0" y="7567033"/>
                </a:lnTo>
                <a:lnTo>
                  <a:pt x="0" y="0"/>
                </a:lnTo>
                <a:close/>
              </a:path>
            </a:pathLst>
          </a:custGeom>
          <a:blipFill rotWithShape="1">
            <a:blip r:embed="rId4">
              <a:alphaModFix/>
            </a:blip>
            <a:stretch>
              <a:fillRect b="0" l="0" r="0" t="0"/>
            </a:stretch>
          </a:blipFill>
          <a:ln>
            <a:noFill/>
          </a:ln>
        </p:spPr>
      </p:sp>
      <p:grpSp>
        <p:nvGrpSpPr>
          <p:cNvPr id="423" name="Google Shape;423;p15"/>
          <p:cNvGrpSpPr/>
          <p:nvPr/>
        </p:nvGrpSpPr>
        <p:grpSpPr>
          <a:xfrm>
            <a:off x="3938598" y="2598267"/>
            <a:ext cx="9481782" cy="410044"/>
            <a:chOff x="0" y="-9525"/>
            <a:chExt cx="2497259" cy="107995"/>
          </a:xfrm>
        </p:grpSpPr>
        <p:sp>
          <p:nvSpPr>
            <p:cNvPr id="424" name="Google Shape;424;p15"/>
            <p:cNvSpPr/>
            <p:nvPr/>
          </p:nvSpPr>
          <p:spPr>
            <a:xfrm>
              <a:off x="0" y="0"/>
              <a:ext cx="2497259" cy="98470"/>
            </a:xfrm>
            <a:custGeom>
              <a:rect b="b" l="l" r="r" t="t"/>
              <a:pathLst>
                <a:path extrusionOk="0" h="98470" w="2497259">
                  <a:moveTo>
                    <a:pt x="0" y="0"/>
                  </a:moveTo>
                  <a:lnTo>
                    <a:pt x="2497259" y="0"/>
                  </a:lnTo>
                  <a:lnTo>
                    <a:pt x="2497259" y="98470"/>
                  </a:lnTo>
                  <a:lnTo>
                    <a:pt x="0" y="98470"/>
                  </a:lnTo>
                  <a:close/>
                </a:path>
              </a:pathLst>
            </a:custGeom>
            <a:solidFill>
              <a:srgbClr val="FFFFFF"/>
            </a:solidFill>
            <a:ln>
              <a:noFill/>
            </a:ln>
          </p:spPr>
        </p:sp>
        <p:sp>
          <p:nvSpPr>
            <p:cNvPr id="425" name="Google Shape;425;p15"/>
            <p:cNvSpPr txBox="1"/>
            <p:nvPr/>
          </p:nvSpPr>
          <p:spPr>
            <a:xfrm>
              <a:off x="0" y="-9525"/>
              <a:ext cx="2497259" cy="10799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15"/>
          <p:cNvGrpSpPr/>
          <p:nvPr/>
        </p:nvGrpSpPr>
        <p:grpSpPr>
          <a:xfrm>
            <a:off x="3225490" y="6093855"/>
            <a:ext cx="10907996" cy="476897"/>
            <a:chOff x="0" y="-9525"/>
            <a:chExt cx="2872888" cy="125603"/>
          </a:xfrm>
        </p:grpSpPr>
        <p:sp>
          <p:nvSpPr>
            <p:cNvPr id="427" name="Google Shape;427;p15"/>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sp>
        <p:sp>
          <p:nvSpPr>
            <p:cNvPr id="428" name="Google Shape;428;p15"/>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15"/>
          <p:cNvGrpSpPr/>
          <p:nvPr/>
        </p:nvGrpSpPr>
        <p:grpSpPr>
          <a:xfrm>
            <a:off x="2551793" y="5224591"/>
            <a:ext cx="1767779" cy="406442"/>
            <a:chOff x="0" y="-9525"/>
            <a:chExt cx="465588" cy="107047"/>
          </a:xfrm>
        </p:grpSpPr>
        <p:sp>
          <p:nvSpPr>
            <p:cNvPr id="430" name="Google Shape;430;p15"/>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431" name="Google Shape;431;p15"/>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15"/>
          <p:cNvGrpSpPr/>
          <p:nvPr/>
        </p:nvGrpSpPr>
        <p:grpSpPr>
          <a:xfrm>
            <a:off x="2532743" y="8934031"/>
            <a:ext cx="1767779" cy="406442"/>
            <a:chOff x="0" y="-9525"/>
            <a:chExt cx="465588" cy="107047"/>
          </a:xfrm>
        </p:grpSpPr>
        <p:sp>
          <p:nvSpPr>
            <p:cNvPr id="433" name="Google Shape;433;p15"/>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434" name="Google Shape;434;p15"/>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15"/>
          <p:cNvGrpSpPr/>
          <p:nvPr/>
        </p:nvGrpSpPr>
        <p:grpSpPr>
          <a:xfrm>
            <a:off x="2532743" y="8535179"/>
            <a:ext cx="1767779" cy="406442"/>
            <a:chOff x="0" y="-9525"/>
            <a:chExt cx="465588" cy="107047"/>
          </a:xfrm>
        </p:grpSpPr>
        <p:sp>
          <p:nvSpPr>
            <p:cNvPr id="436" name="Google Shape;436;p15"/>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sp>
        <p:sp>
          <p:nvSpPr>
            <p:cNvPr id="437" name="Google Shape;437;p15"/>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8" name="Google Shape;438;p15"/>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CORRÉLATIONS</a:t>
            </a:r>
            <a:endParaRPr/>
          </a:p>
        </p:txBody>
      </p:sp>
      <p:sp>
        <p:nvSpPr>
          <p:cNvPr id="439" name="Google Shape;439;p15"/>
          <p:cNvSpPr txBox="1"/>
          <p:nvPr/>
        </p:nvSpPr>
        <p:spPr>
          <a:xfrm>
            <a:off x="2172510" y="894024"/>
            <a:ext cx="2075804"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low</a:t>
            </a:r>
            <a:endParaRPr/>
          </a:p>
        </p:txBody>
      </p:sp>
      <p:sp>
        <p:nvSpPr>
          <p:cNvPr id="440" name="Google Shape;440;p15"/>
          <p:cNvSpPr txBox="1"/>
          <p:nvPr/>
        </p:nvSpPr>
        <p:spPr>
          <a:xfrm>
            <a:off x="4319572" y="2476313"/>
            <a:ext cx="949210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PIB vs Investissement en énergie renouvelable </a:t>
            </a:r>
            <a:endParaRPr/>
          </a:p>
        </p:txBody>
      </p:sp>
      <p:sp>
        <p:nvSpPr>
          <p:cNvPr id="441" name="Google Shape;441;p15"/>
          <p:cNvSpPr txBox="1"/>
          <p:nvPr/>
        </p:nvSpPr>
        <p:spPr>
          <a:xfrm>
            <a:off x="4345020" y="6101445"/>
            <a:ext cx="956310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GCI vs Investissement en énergie renouvelable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16"/>
          <p:cNvGrpSpPr/>
          <p:nvPr/>
        </p:nvGrpSpPr>
        <p:grpSpPr>
          <a:xfrm>
            <a:off x="0" y="-144661"/>
            <a:ext cx="18288000" cy="10431661"/>
            <a:chOff x="0" y="-38100"/>
            <a:chExt cx="4816593" cy="2747433"/>
          </a:xfrm>
        </p:grpSpPr>
        <p:sp>
          <p:nvSpPr>
            <p:cNvPr id="447" name="Google Shape;447;p1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448" name="Google Shape;448;p1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9" name="Google Shape;449;p16"/>
          <p:cNvSpPr txBox="1"/>
          <p:nvPr/>
        </p:nvSpPr>
        <p:spPr>
          <a:xfrm>
            <a:off x="1377128" y="2018005"/>
            <a:ext cx="15533745" cy="446751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Dynamique des clusters </a:t>
            </a:r>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Cluster Medium</a:t>
            </a:r>
            <a:endParaRPr/>
          </a:p>
        </p:txBody>
      </p:sp>
      <p:sp>
        <p:nvSpPr>
          <p:cNvPr id="450" name="Google Shape;450;p16"/>
          <p:cNvSpPr/>
          <p:nvPr/>
        </p:nvSpPr>
        <p:spPr>
          <a:xfrm>
            <a:off x="1377128" y="1093380"/>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
        <p:nvSpPr>
          <p:cNvPr id="451" name="Google Shape;451;p16"/>
          <p:cNvSpPr txBox="1"/>
          <p:nvPr/>
        </p:nvSpPr>
        <p:spPr>
          <a:xfrm>
            <a:off x="2147062" y="1119451"/>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Analyse Macro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457" name="Google Shape;457;p17"/>
          <p:cNvSpPr/>
          <p:nvPr/>
        </p:nvSpPr>
        <p:spPr>
          <a:xfrm>
            <a:off x="214706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sp>
      <p:sp>
        <p:nvSpPr>
          <p:cNvPr id="458" name="Google Shape;458;p17"/>
          <p:cNvSpPr/>
          <p:nvPr/>
        </p:nvSpPr>
        <p:spPr>
          <a:xfrm>
            <a:off x="210138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sp>
      <p:sp>
        <p:nvSpPr>
          <p:cNvPr id="459" name="Google Shape;459;p17"/>
          <p:cNvSpPr/>
          <p:nvPr/>
        </p:nvSpPr>
        <p:spPr>
          <a:xfrm>
            <a:off x="217251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sp>
      <p:sp>
        <p:nvSpPr>
          <p:cNvPr id="460" name="Google Shape;460;p17"/>
          <p:cNvSpPr/>
          <p:nvPr/>
        </p:nvSpPr>
        <p:spPr>
          <a:xfrm>
            <a:off x="1090892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sp>
      <p:grpSp>
        <p:nvGrpSpPr>
          <p:cNvPr id="461" name="Google Shape;461;p17"/>
          <p:cNvGrpSpPr/>
          <p:nvPr/>
        </p:nvGrpSpPr>
        <p:grpSpPr>
          <a:xfrm>
            <a:off x="10908926" y="5156168"/>
            <a:ext cx="1158387" cy="316751"/>
            <a:chOff x="0" y="0"/>
            <a:chExt cx="1544516" cy="422335"/>
          </a:xfrm>
        </p:grpSpPr>
        <p:sp>
          <p:nvSpPr>
            <p:cNvPr id="462" name="Google Shape;462;p1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sp>
        <p:sp>
          <p:nvSpPr>
            <p:cNvPr id="463" name="Google Shape;463;p1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sp>
      </p:grpSp>
      <p:sp>
        <p:nvSpPr>
          <p:cNvPr id="464" name="Google Shape;464;p17"/>
          <p:cNvSpPr/>
          <p:nvPr/>
        </p:nvSpPr>
        <p:spPr>
          <a:xfrm>
            <a:off x="1101721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sp>
      <p:cxnSp>
        <p:nvCxnSpPr>
          <p:cNvPr id="465" name="Google Shape;465;p17"/>
          <p:cNvCxnSpPr/>
          <p:nvPr/>
        </p:nvCxnSpPr>
        <p:spPr>
          <a:xfrm flipH="1" rot="10800000">
            <a:off x="217252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466" name="Google Shape;466;p17"/>
          <p:cNvCxnSpPr/>
          <p:nvPr/>
        </p:nvCxnSpPr>
        <p:spPr>
          <a:xfrm rot="10800000">
            <a:off x="1010677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467" name="Google Shape;467;p17"/>
          <p:cNvSpPr/>
          <p:nvPr/>
        </p:nvSpPr>
        <p:spPr>
          <a:xfrm>
            <a:off x="1082705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sp>
      <p:cxnSp>
        <p:nvCxnSpPr>
          <p:cNvPr id="468" name="Google Shape;468;p17"/>
          <p:cNvCxnSpPr/>
          <p:nvPr/>
        </p:nvCxnSpPr>
        <p:spPr>
          <a:xfrm flipH="1">
            <a:off x="1011154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469" name="Google Shape;469;p17"/>
          <p:cNvCxnSpPr/>
          <p:nvPr/>
        </p:nvCxnSpPr>
        <p:spPr>
          <a:xfrm flipH="1" rot="10800000">
            <a:off x="217248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470" name="Google Shape;470;p17"/>
          <p:cNvCxnSpPr/>
          <p:nvPr/>
        </p:nvCxnSpPr>
        <p:spPr>
          <a:xfrm flipH="1" rot="10800000">
            <a:off x="214709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471" name="Google Shape;471;p17"/>
          <p:cNvSpPr/>
          <p:nvPr/>
        </p:nvSpPr>
        <p:spPr>
          <a:xfrm>
            <a:off x="1384316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sp>
      <p:sp>
        <p:nvSpPr>
          <p:cNvPr id="472" name="Google Shape;472;p17"/>
          <p:cNvSpPr/>
          <p:nvPr/>
        </p:nvSpPr>
        <p:spPr>
          <a:xfrm rot="10800000">
            <a:off x="15704362" y="883523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1">
              <a:alphaModFix/>
            </a:blip>
            <a:stretch>
              <a:fillRect b="0" l="0" r="0" t="0"/>
            </a:stretch>
          </a:blipFill>
          <a:ln>
            <a:noFill/>
          </a:ln>
        </p:spPr>
      </p:sp>
      <p:grpSp>
        <p:nvGrpSpPr>
          <p:cNvPr id="473" name="Google Shape;473;p17"/>
          <p:cNvGrpSpPr/>
          <p:nvPr/>
        </p:nvGrpSpPr>
        <p:grpSpPr>
          <a:xfrm>
            <a:off x="2101380" y="5007029"/>
            <a:ext cx="7748517" cy="4491122"/>
            <a:chOff x="0" y="-48220"/>
            <a:chExt cx="10331356" cy="5988163"/>
          </a:xfrm>
        </p:grpSpPr>
        <p:sp>
          <p:nvSpPr>
            <p:cNvPr id="474" name="Google Shape;474;p17"/>
            <p:cNvSpPr/>
            <p:nvPr/>
          </p:nvSpPr>
          <p:spPr>
            <a:xfrm>
              <a:off x="0" y="532419"/>
              <a:ext cx="10184903" cy="5407524"/>
            </a:xfrm>
            <a:custGeom>
              <a:rect b="b" l="l" r="r" t="t"/>
              <a:pathLst>
                <a:path extrusionOk="0" h="5407524" w="10184903">
                  <a:moveTo>
                    <a:pt x="0" y="0"/>
                  </a:moveTo>
                  <a:lnTo>
                    <a:pt x="10184903" y="0"/>
                  </a:lnTo>
                  <a:lnTo>
                    <a:pt x="10184903" y="5407524"/>
                  </a:lnTo>
                  <a:lnTo>
                    <a:pt x="0" y="5407524"/>
                  </a:lnTo>
                  <a:lnTo>
                    <a:pt x="0" y="0"/>
                  </a:lnTo>
                  <a:close/>
                </a:path>
              </a:pathLst>
            </a:custGeom>
            <a:blipFill rotWithShape="1">
              <a:blip r:embed="rId12">
                <a:alphaModFix/>
              </a:blip>
              <a:stretch>
                <a:fillRect b="0" l="0" r="0" t="0"/>
              </a:stretch>
            </a:blipFill>
            <a:ln>
              <a:noFill/>
            </a:ln>
          </p:spPr>
        </p:sp>
        <p:grpSp>
          <p:nvGrpSpPr>
            <p:cNvPr id="475" name="Google Shape;475;p17"/>
            <p:cNvGrpSpPr/>
            <p:nvPr/>
          </p:nvGrpSpPr>
          <p:grpSpPr>
            <a:xfrm>
              <a:off x="8448963" y="-48220"/>
              <a:ext cx="1882393" cy="773907"/>
              <a:chOff x="0" y="-9525"/>
              <a:chExt cx="371831" cy="152871"/>
            </a:xfrm>
          </p:grpSpPr>
          <p:sp>
            <p:nvSpPr>
              <p:cNvPr id="476" name="Google Shape;476;p17"/>
              <p:cNvSpPr/>
              <p:nvPr/>
            </p:nvSpPr>
            <p:spPr>
              <a:xfrm>
                <a:off x="0" y="0"/>
                <a:ext cx="371831" cy="143346"/>
              </a:xfrm>
              <a:custGeom>
                <a:rect b="b" l="l" r="r" t="t"/>
                <a:pathLst>
                  <a:path extrusionOk="0" h="143346" w="371831">
                    <a:moveTo>
                      <a:pt x="0" y="0"/>
                    </a:moveTo>
                    <a:lnTo>
                      <a:pt x="371831" y="0"/>
                    </a:lnTo>
                    <a:lnTo>
                      <a:pt x="371831" y="143346"/>
                    </a:lnTo>
                    <a:lnTo>
                      <a:pt x="0" y="143346"/>
                    </a:lnTo>
                    <a:close/>
                  </a:path>
                </a:pathLst>
              </a:custGeom>
              <a:solidFill>
                <a:srgbClr val="FFFFFF"/>
              </a:solidFill>
              <a:ln>
                <a:noFill/>
              </a:ln>
            </p:spPr>
          </p:sp>
          <p:sp>
            <p:nvSpPr>
              <p:cNvPr id="477" name="Google Shape;477;p17"/>
              <p:cNvSpPr txBox="1"/>
              <p:nvPr/>
            </p:nvSpPr>
            <p:spPr>
              <a:xfrm>
                <a:off x="0" y="-9525"/>
                <a:ext cx="371831" cy="15287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78" name="Google Shape;478;p17"/>
          <p:cNvSpPr txBox="1"/>
          <p:nvPr/>
        </p:nvSpPr>
        <p:spPr>
          <a:xfrm>
            <a:off x="3171048" y="2407368"/>
            <a:ext cx="14717832"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Pays : Australia, Austria, Belgium, Canada, Denmark, France, United Kingdom, Ireland, Japan, Korea, </a:t>
            </a:r>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Norway, New Zealand</a:t>
            </a:r>
            <a:endParaRPr/>
          </a:p>
        </p:txBody>
      </p:sp>
      <p:sp>
        <p:nvSpPr>
          <p:cNvPr id="479" name="Google Shape;479;p17"/>
          <p:cNvSpPr txBox="1"/>
          <p:nvPr/>
        </p:nvSpPr>
        <p:spPr>
          <a:xfrm>
            <a:off x="2147062" y="1321488"/>
            <a:ext cx="9341058"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INDICATEURS DE SANTÉ</a:t>
            </a:r>
            <a:endParaRPr/>
          </a:p>
        </p:txBody>
      </p:sp>
      <p:sp>
        <p:nvSpPr>
          <p:cNvPr id="480" name="Google Shape;480;p17"/>
          <p:cNvSpPr txBox="1"/>
          <p:nvPr/>
        </p:nvSpPr>
        <p:spPr>
          <a:xfrm>
            <a:off x="3171048" y="3664736"/>
            <a:ext cx="663235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Moyenne score de compétitivité (GCI) :</a:t>
            </a:r>
            <a:r>
              <a:rPr b="0" i="0" lang="en-US" sz="1979" u="none" cap="none" strike="noStrike">
                <a:solidFill>
                  <a:srgbClr val="469C41"/>
                </a:solidFill>
                <a:latin typeface="Arial"/>
                <a:ea typeface="Arial"/>
                <a:cs typeface="Arial"/>
                <a:sym typeface="Arial"/>
              </a:rPr>
              <a:t> 5,10 </a:t>
            </a:r>
            <a:r>
              <a:rPr b="0" i="0" lang="en-US" sz="1979" u="none" cap="none" strike="noStrike">
                <a:solidFill>
                  <a:srgbClr val="647B54"/>
                </a:solidFill>
                <a:latin typeface="Arial"/>
                <a:ea typeface="Arial"/>
                <a:cs typeface="Arial"/>
                <a:sym typeface="Arial"/>
              </a:rPr>
              <a:t>/ 7</a:t>
            </a:r>
            <a:endParaRPr/>
          </a:p>
        </p:txBody>
      </p:sp>
      <p:sp>
        <p:nvSpPr>
          <p:cNvPr id="481" name="Google Shape;481;p17"/>
          <p:cNvSpPr txBox="1"/>
          <p:nvPr/>
        </p:nvSpPr>
        <p:spPr>
          <a:xfrm>
            <a:off x="3210412" y="4734965"/>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482" name="Google Shape;482;p17"/>
          <p:cNvSpPr txBox="1"/>
          <p:nvPr/>
        </p:nvSpPr>
        <p:spPr>
          <a:xfrm>
            <a:off x="2172510" y="894024"/>
            <a:ext cx="4645081"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medium</a:t>
            </a:r>
            <a:endParaRPr/>
          </a:p>
        </p:txBody>
      </p:sp>
      <p:sp>
        <p:nvSpPr>
          <p:cNvPr id="483" name="Google Shape;483;p17"/>
          <p:cNvSpPr txBox="1"/>
          <p:nvPr/>
        </p:nvSpPr>
        <p:spPr>
          <a:xfrm>
            <a:off x="10908926" y="4572753"/>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484" name="Google Shape;484;p17"/>
          <p:cNvSpPr txBox="1"/>
          <p:nvPr/>
        </p:nvSpPr>
        <p:spPr>
          <a:xfrm>
            <a:off x="12320915" y="5164690"/>
            <a:ext cx="5227026"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Développement des marchés financiers</a:t>
            </a:r>
            <a:endParaRPr/>
          </a:p>
        </p:txBody>
      </p:sp>
      <p:sp>
        <p:nvSpPr>
          <p:cNvPr id="485" name="Google Shape;485;p17"/>
          <p:cNvSpPr txBox="1"/>
          <p:nvPr/>
        </p:nvSpPr>
        <p:spPr>
          <a:xfrm>
            <a:off x="12320915" y="5819968"/>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486" name="Google Shape;486;p17"/>
          <p:cNvSpPr txBox="1"/>
          <p:nvPr/>
        </p:nvSpPr>
        <p:spPr>
          <a:xfrm>
            <a:off x="12320915" y="6633022"/>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p:txBody>
      </p:sp>
      <p:sp>
        <p:nvSpPr>
          <p:cNvPr id="487" name="Google Shape;487;p17"/>
          <p:cNvSpPr txBox="1"/>
          <p:nvPr/>
        </p:nvSpPr>
        <p:spPr>
          <a:xfrm>
            <a:off x="11659345" y="7955504"/>
            <a:ext cx="551808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488" name="Google Shape;488;p17"/>
          <p:cNvSpPr txBox="1"/>
          <p:nvPr/>
        </p:nvSpPr>
        <p:spPr>
          <a:xfrm rot="-60000">
            <a:off x="11658982" y="8793499"/>
            <a:ext cx="1645437"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12.5%</a:t>
            </a:r>
            <a:endParaRPr/>
          </a:p>
        </p:txBody>
      </p:sp>
      <p:sp>
        <p:nvSpPr>
          <p:cNvPr id="489" name="Google Shape;489;p17"/>
          <p:cNvSpPr txBox="1"/>
          <p:nvPr/>
        </p:nvSpPr>
        <p:spPr>
          <a:xfrm>
            <a:off x="14247483" y="8850054"/>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Danemark</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37.4%</a:t>
            </a:r>
            <a:endParaRPr/>
          </a:p>
        </p:txBody>
      </p:sp>
      <p:sp>
        <p:nvSpPr>
          <p:cNvPr id="490" name="Google Shape;490;p17"/>
          <p:cNvSpPr txBox="1"/>
          <p:nvPr/>
        </p:nvSpPr>
        <p:spPr>
          <a:xfrm rot="60000">
            <a:off x="16089267" y="8825709"/>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Belgique</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6.4%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8"/>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496" name="Google Shape;496;p18"/>
          <p:cNvSpPr/>
          <p:nvPr/>
        </p:nvSpPr>
        <p:spPr>
          <a:xfrm>
            <a:off x="11810936" y="4031763"/>
            <a:ext cx="5795954" cy="3647363"/>
          </a:xfrm>
          <a:custGeom>
            <a:rect b="b" l="l" r="r" t="t"/>
            <a:pathLst>
              <a:path extrusionOk="0" h="3647363" w="5795954">
                <a:moveTo>
                  <a:pt x="0" y="0"/>
                </a:moveTo>
                <a:lnTo>
                  <a:pt x="5795954" y="0"/>
                </a:lnTo>
                <a:lnTo>
                  <a:pt x="5795954" y="3647364"/>
                </a:lnTo>
                <a:lnTo>
                  <a:pt x="0" y="3647364"/>
                </a:lnTo>
                <a:lnTo>
                  <a:pt x="0" y="0"/>
                </a:lnTo>
                <a:close/>
              </a:path>
            </a:pathLst>
          </a:custGeom>
          <a:blipFill rotWithShape="1">
            <a:blip r:embed="rId4">
              <a:alphaModFix/>
            </a:blip>
            <a:stretch>
              <a:fillRect b="0" l="0" r="0" t="0"/>
            </a:stretch>
          </a:blipFill>
          <a:ln>
            <a:noFill/>
          </a:ln>
        </p:spPr>
      </p:sp>
      <p:grpSp>
        <p:nvGrpSpPr>
          <p:cNvPr id="497" name="Google Shape;497;p18"/>
          <p:cNvGrpSpPr/>
          <p:nvPr/>
        </p:nvGrpSpPr>
        <p:grpSpPr>
          <a:xfrm>
            <a:off x="6817603" y="4809271"/>
            <a:ext cx="4768626" cy="2078061"/>
            <a:chOff x="0" y="-19050"/>
            <a:chExt cx="6358168" cy="2770747"/>
          </a:xfrm>
        </p:grpSpPr>
        <p:grpSp>
          <p:nvGrpSpPr>
            <p:cNvPr id="498" name="Google Shape;498;p18"/>
            <p:cNvGrpSpPr/>
            <p:nvPr/>
          </p:nvGrpSpPr>
          <p:grpSpPr>
            <a:xfrm>
              <a:off x="1240153" y="1388330"/>
              <a:ext cx="2315498" cy="919016"/>
              <a:chOff x="0" y="-9525"/>
              <a:chExt cx="457382" cy="181534"/>
            </a:xfrm>
          </p:grpSpPr>
          <p:sp>
            <p:nvSpPr>
              <p:cNvPr id="499" name="Google Shape;499;p18"/>
              <p:cNvSpPr/>
              <p:nvPr/>
            </p:nvSpPr>
            <p:spPr>
              <a:xfrm>
                <a:off x="0" y="0"/>
                <a:ext cx="457382" cy="172009"/>
              </a:xfrm>
              <a:custGeom>
                <a:rect b="b" l="l" r="r" t="t"/>
                <a:pathLst>
                  <a:path extrusionOk="0" h="172009" w="457382">
                    <a:moveTo>
                      <a:pt x="0" y="0"/>
                    </a:moveTo>
                    <a:lnTo>
                      <a:pt x="457382" y="0"/>
                    </a:lnTo>
                    <a:lnTo>
                      <a:pt x="457382" y="172009"/>
                    </a:lnTo>
                    <a:lnTo>
                      <a:pt x="0" y="172009"/>
                    </a:lnTo>
                    <a:close/>
                  </a:path>
                </a:pathLst>
              </a:custGeom>
              <a:solidFill>
                <a:srgbClr val="FFFFFF"/>
              </a:solidFill>
              <a:ln>
                <a:noFill/>
              </a:ln>
            </p:spPr>
          </p:sp>
          <p:sp>
            <p:nvSpPr>
              <p:cNvPr id="500" name="Google Shape;500;p18"/>
              <p:cNvSpPr txBox="1"/>
              <p:nvPr/>
            </p:nvSpPr>
            <p:spPr>
              <a:xfrm>
                <a:off x="0" y="-9525"/>
                <a:ext cx="457382" cy="181534"/>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1" name="Google Shape;501;p18"/>
            <p:cNvSpPr/>
            <p:nvPr/>
          </p:nvSpPr>
          <p:spPr>
            <a:xfrm>
              <a:off x="0" y="45203"/>
              <a:ext cx="258995" cy="2706494"/>
            </a:xfrm>
            <a:custGeom>
              <a:rect b="b" l="l" r="r" t="t"/>
              <a:pathLst>
                <a:path extrusionOk="0" h="2706494" w="258995">
                  <a:moveTo>
                    <a:pt x="0" y="0"/>
                  </a:moveTo>
                  <a:lnTo>
                    <a:pt x="258995" y="0"/>
                  </a:lnTo>
                  <a:lnTo>
                    <a:pt x="258995" y="2706494"/>
                  </a:lnTo>
                  <a:lnTo>
                    <a:pt x="0" y="2706494"/>
                  </a:lnTo>
                  <a:lnTo>
                    <a:pt x="0" y="0"/>
                  </a:lnTo>
                  <a:close/>
                </a:path>
              </a:pathLst>
            </a:custGeom>
            <a:blipFill rotWithShape="1">
              <a:blip r:embed="rId5">
                <a:alphaModFix/>
              </a:blip>
              <a:stretch>
                <a:fillRect b="0" l="0" r="0" t="0"/>
              </a:stretch>
            </a:blipFill>
            <a:ln>
              <a:noFill/>
            </a:ln>
          </p:spPr>
        </p:sp>
        <p:sp>
          <p:nvSpPr>
            <p:cNvPr id="502" name="Google Shape;502;p18"/>
            <p:cNvSpPr txBox="1"/>
            <p:nvPr/>
          </p:nvSpPr>
          <p:spPr>
            <a:xfrm>
              <a:off x="428518" y="796515"/>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503" name="Google Shape;503;p18"/>
            <p:cNvSpPr txBox="1"/>
            <p:nvPr/>
          </p:nvSpPr>
          <p:spPr>
            <a:xfrm>
              <a:off x="428518" y="389776"/>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504" name="Google Shape;504;p18"/>
            <p:cNvSpPr txBox="1"/>
            <p:nvPr/>
          </p:nvSpPr>
          <p:spPr>
            <a:xfrm>
              <a:off x="428518" y="-190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505" name="Google Shape;505;p18"/>
            <p:cNvSpPr txBox="1"/>
            <p:nvPr/>
          </p:nvSpPr>
          <p:spPr>
            <a:xfrm>
              <a:off x="415818" y="159370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506" name="Google Shape;506;p18"/>
            <p:cNvSpPr txBox="1"/>
            <p:nvPr/>
          </p:nvSpPr>
          <p:spPr>
            <a:xfrm>
              <a:off x="415818" y="1192817"/>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507" name="Google Shape;507;p18"/>
            <p:cNvSpPr txBox="1"/>
            <p:nvPr/>
          </p:nvSpPr>
          <p:spPr>
            <a:xfrm>
              <a:off x="415818" y="2421139"/>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508" name="Google Shape;508;p18"/>
            <p:cNvSpPr txBox="1"/>
            <p:nvPr/>
          </p:nvSpPr>
          <p:spPr>
            <a:xfrm>
              <a:off x="428518" y="1995858"/>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grpSp>
      <p:sp>
        <p:nvSpPr>
          <p:cNvPr id="509" name="Google Shape;509;p18"/>
          <p:cNvSpPr txBox="1"/>
          <p:nvPr/>
        </p:nvSpPr>
        <p:spPr>
          <a:xfrm>
            <a:off x="1887323" y="2978226"/>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sp>
        <p:nvSpPr>
          <p:cNvPr id="510" name="Google Shape;510;p18"/>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MIX ÉNERGÉTIQUE</a:t>
            </a:r>
            <a:endParaRPr/>
          </a:p>
        </p:txBody>
      </p:sp>
      <p:sp>
        <p:nvSpPr>
          <p:cNvPr id="511" name="Google Shape;511;p18"/>
          <p:cNvSpPr txBox="1"/>
          <p:nvPr/>
        </p:nvSpPr>
        <p:spPr>
          <a:xfrm>
            <a:off x="2172510" y="894024"/>
            <a:ext cx="3283256"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medium</a:t>
            </a:r>
            <a:endParaRPr/>
          </a:p>
        </p:txBody>
      </p:sp>
      <p:sp>
        <p:nvSpPr>
          <p:cNvPr id="512" name="Google Shape;512;p18"/>
          <p:cNvSpPr txBox="1"/>
          <p:nvPr/>
        </p:nvSpPr>
        <p:spPr>
          <a:xfrm>
            <a:off x="11862722" y="3209662"/>
            <a:ext cx="5852718" cy="6879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Evolution des investissements en énergie de 2007 à 2017</a:t>
            </a:r>
            <a:endParaRPr/>
          </a:p>
        </p:txBody>
      </p:sp>
      <p:grpSp>
        <p:nvGrpSpPr>
          <p:cNvPr id="513" name="Google Shape;513;p18"/>
          <p:cNvGrpSpPr/>
          <p:nvPr/>
        </p:nvGrpSpPr>
        <p:grpSpPr>
          <a:xfrm>
            <a:off x="1035379" y="3772522"/>
            <a:ext cx="5557519" cy="4129680"/>
            <a:chOff x="0" y="-48220"/>
            <a:chExt cx="7410024" cy="5506241"/>
          </a:xfrm>
        </p:grpSpPr>
        <p:grpSp>
          <p:nvGrpSpPr>
            <p:cNvPr id="514" name="Google Shape;514;p18"/>
            <p:cNvGrpSpPr/>
            <p:nvPr/>
          </p:nvGrpSpPr>
          <p:grpSpPr>
            <a:xfrm>
              <a:off x="5660434" y="4006965"/>
              <a:ext cx="1316537" cy="414647"/>
              <a:chOff x="0" y="-9525"/>
              <a:chExt cx="260057" cy="81905"/>
            </a:xfrm>
          </p:grpSpPr>
          <p:sp>
            <p:nvSpPr>
              <p:cNvPr id="515" name="Google Shape;515;p18"/>
              <p:cNvSpPr/>
              <p:nvPr/>
            </p:nvSpPr>
            <p:spPr>
              <a:xfrm>
                <a:off x="0" y="0"/>
                <a:ext cx="260057" cy="72380"/>
              </a:xfrm>
              <a:custGeom>
                <a:rect b="b" l="l" r="r" t="t"/>
                <a:pathLst>
                  <a:path extrusionOk="0" h="72380" w="260057">
                    <a:moveTo>
                      <a:pt x="0" y="0"/>
                    </a:moveTo>
                    <a:lnTo>
                      <a:pt x="260057" y="0"/>
                    </a:lnTo>
                    <a:lnTo>
                      <a:pt x="260057" y="72380"/>
                    </a:lnTo>
                    <a:lnTo>
                      <a:pt x="0" y="72380"/>
                    </a:lnTo>
                    <a:close/>
                  </a:path>
                </a:pathLst>
              </a:custGeom>
              <a:solidFill>
                <a:srgbClr val="FFFFFF"/>
              </a:solidFill>
              <a:ln>
                <a:noFill/>
              </a:ln>
            </p:spPr>
          </p:sp>
          <p:sp>
            <p:nvSpPr>
              <p:cNvPr id="516" name="Google Shape;516;p18"/>
              <p:cNvSpPr txBox="1"/>
              <p:nvPr/>
            </p:nvSpPr>
            <p:spPr>
              <a:xfrm>
                <a:off x="0" y="-9525"/>
                <a:ext cx="260057" cy="819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7" name="Google Shape;517;p18"/>
            <p:cNvGrpSpPr/>
            <p:nvPr/>
          </p:nvGrpSpPr>
          <p:grpSpPr>
            <a:xfrm>
              <a:off x="133042" y="3132968"/>
              <a:ext cx="1316537" cy="394660"/>
              <a:chOff x="0" y="-9525"/>
              <a:chExt cx="260057" cy="77957"/>
            </a:xfrm>
          </p:grpSpPr>
          <p:sp>
            <p:nvSpPr>
              <p:cNvPr id="518" name="Google Shape;518;p18"/>
              <p:cNvSpPr/>
              <p:nvPr/>
            </p:nvSpPr>
            <p:spPr>
              <a:xfrm>
                <a:off x="0" y="0"/>
                <a:ext cx="260057" cy="68432"/>
              </a:xfrm>
              <a:custGeom>
                <a:rect b="b" l="l" r="r" t="t"/>
                <a:pathLst>
                  <a:path extrusionOk="0" h="68432" w="260057">
                    <a:moveTo>
                      <a:pt x="0" y="0"/>
                    </a:moveTo>
                    <a:lnTo>
                      <a:pt x="260057" y="0"/>
                    </a:lnTo>
                    <a:lnTo>
                      <a:pt x="260057" y="68432"/>
                    </a:lnTo>
                    <a:lnTo>
                      <a:pt x="0" y="68432"/>
                    </a:lnTo>
                    <a:close/>
                  </a:path>
                </a:pathLst>
              </a:custGeom>
              <a:solidFill>
                <a:srgbClr val="FFFFFF"/>
              </a:solidFill>
              <a:ln>
                <a:noFill/>
              </a:ln>
            </p:spPr>
          </p:sp>
          <p:sp>
            <p:nvSpPr>
              <p:cNvPr id="519" name="Google Shape;519;p18"/>
              <p:cNvSpPr txBox="1"/>
              <p:nvPr/>
            </p:nvSpPr>
            <p:spPr>
              <a:xfrm>
                <a:off x="0" y="-9525"/>
                <a:ext cx="260057" cy="7795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18"/>
            <p:cNvGrpSpPr/>
            <p:nvPr/>
          </p:nvGrpSpPr>
          <p:grpSpPr>
            <a:xfrm>
              <a:off x="1621894" y="4986987"/>
              <a:ext cx="1316537" cy="414647"/>
              <a:chOff x="0" y="-9525"/>
              <a:chExt cx="260057" cy="81905"/>
            </a:xfrm>
          </p:grpSpPr>
          <p:sp>
            <p:nvSpPr>
              <p:cNvPr id="521" name="Google Shape;521;p18"/>
              <p:cNvSpPr/>
              <p:nvPr/>
            </p:nvSpPr>
            <p:spPr>
              <a:xfrm>
                <a:off x="0" y="0"/>
                <a:ext cx="260057" cy="72380"/>
              </a:xfrm>
              <a:custGeom>
                <a:rect b="b" l="l" r="r" t="t"/>
                <a:pathLst>
                  <a:path extrusionOk="0" h="72380" w="260057">
                    <a:moveTo>
                      <a:pt x="0" y="0"/>
                    </a:moveTo>
                    <a:lnTo>
                      <a:pt x="260057" y="0"/>
                    </a:lnTo>
                    <a:lnTo>
                      <a:pt x="260057" y="72380"/>
                    </a:lnTo>
                    <a:lnTo>
                      <a:pt x="0" y="72380"/>
                    </a:lnTo>
                    <a:close/>
                  </a:path>
                </a:pathLst>
              </a:custGeom>
              <a:solidFill>
                <a:srgbClr val="FFFFFF"/>
              </a:solidFill>
              <a:ln>
                <a:noFill/>
              </a:ln>
            </p:spPr>
          </p:sp>
          <p:sp>
            <p:nvSpPr>
              <p:cNvPr id="522" name="Google Shape;522;p18"/>
              <p:cNvSpPr txBox="1"/>
              <p:nvPr/>
            </p:nvSpPr>
            <p:spPr>
              <a:xfrm>
                <a:off x="0" y="-9525"/>
                <a:ext cx="260057" cy="819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3" name="Google Shape;523;p18"/>
            <p:cNvSpPr/>
            <p:nvPr/>
          </p:nvSpPr>
          <p:spPr>
            <a:xfrm>
              <a:off x="436952" y="67916"/>
              <a:ext cx="6533460" cy="5390105"/>
            </a:xfrm>
            <a:custGeom>
              <a:rect b="b" l="l" r="r" t="t"/>
              <a:pathLst>
                <a:path extrusionOk="0" h="5390105" w="6533460">
                  <a:moveTo>
                    <a:pt x="0" y="0"/>
                  </a:moveTo>
                  <a:lnTo>
                    <a:pt x="6533461" y="0"/>
                  </a:lnTo>
                  <a:lnTo>
                    <a:pt x="6533461" y="5390105"/>
                  </a:lnTo>
                  <a:lnTo>
                    <a:pt x="0" y="5390105"/>
                  </a:lnTo>
                  <a:lnTo>
                    <a:pt x="0" y="0"/>
                  </a:lnTo>
                  <a:close/>
                </a:path>
              </a:pathLst>
            </a:custGeom>
            <a:blipFill rotWithShape="1">
              <a:blip r:embed="rId6">
                <a:alphaModFix/>
              </a:blip>
              <a:stretch>
                <a:fillRect b="0" l="0" r="0" t="0"/>
              </a:stretch>
            </a:blipFill>
            <a:ln>
              <a:noFill/>
            </a:ln>
          </p:spPr>
        </p:sp>
        <p:grpSp>
          <p:nvGrpSpPr>
            <p:cNvPr id="524" name="Google Shape;524;p18"/>
            <p:cNvGrpSpPr/>
            <p:nvPr/>
          </p:nvGrpSpPr>
          <p:grpSpPr>
            <a:xfrm>
              <a:off x="724790" y="611711"/>
              <a:ext cx="1449580" cy="510720"/>
              <a:chOff x="0" y="-9525"/>
              <a:chExt cx="286337" cy="100883"/>
            </a:xfrm>
          </p:grpSpPr>
          <p:sp>
            <p:nvSpPr>
              <p:cNvPr id="525" name="Google Shape;525;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26" name="Google Shape;526;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7" name="Google Shape;527;p18"/>
            <p:cNvGrpSpPr/>
            <p:nvPr/>
          </p:nvGrpSpPr>
          <p:grpSpPr>
            <a:xfrm>
              <a:off x="0" y="2004429"/>
              <a:ext cx="1449580" cy="510720"/>
              <a:chOff x="0" y="-9525"/>
              <a:chExt cx="286337" cy="100883"/>
            </a:xfrm>
          </p:grpSpPr>
          <p:sp>
            <p:nvSpPr>
              <p:cNvPr id="528" name="Google Shape;528;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29" name="Google Shape;529;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0" name="Google Shape;530;p18"/>
            <p:cNvGrpSpPr/>
            <p:nvPr/>
          </p:nvGrpSpPr>
          <p:grpSpPr>
            <a:xfrm>
              <a:off x="1326250" y="157630"/>
              <a:ext cx="1449580" cy="510720"/>
              <a:chOff x="0" y="-9525"/>
              <a:chExt cx="286337" cy="100883"/>
            </a:xfrm>
          </p:grpSpPr>
          <p:sp>
            <p:nvSpPr>
              <p:cNvPr id="531" name="Google Shape;531;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32" name="Google Shape;532;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3" name="Google Shape;533;p18"/>
            <p:cNvGrpSpPr/>
            <p:nvPr/>
          </p:nvGrpSpPr>
          <p:grpSpPr>
            <a:xfrm>
              <a:off x="1909544" y="-48220"/>
              <a:ext cx="1449580" cy="510720"/>
              <a:chOff x="0" y="-9525"/>
              <a:chExt cx="286337" cy="100883"/>
            </a:xfrm>
          </p:grpSpPr>
          <p:sp>
            <p:nvSpPr>
              <p:cNvPr id="534" name="Google Shape;534;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35" name="Google Shape;535;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18"/>
            <p:cNvGrpSpPr/>
            <p:nvPr/>
          </p:nvGrpSpPr>
          <p:grpSpPr>
            <a:xfrm>
              <a:off x="476838" y="3925805"/>
              <a:ext cx="1449580" cy="510720"/>
              <a:chOff x="0" y="-9525"/>
              <a:chExt cx="286337" cy="100883"/>
            </a:xfrm>
          </p:grpSpPr>
          <p:sp>
            <p:nvSpPr>
              <p:cNvPr id="537" name="Google Shape;537;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38" name="Google Shape;538;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18"/>
            <p:cNvGrpSpPr/>
            <p:nvPr/>
          </p:nvGrpSpPr>
          <p:grpSpPr>
            <a:xfrm>
              <a:off x="5960444" y="1462189"/>
              <a:ext cx="1449580" cy="510720"/>
              <a:chOff x="0" y="-9525"/>
              <a:chExt cx="286337" cy="100883"/>
            </a:xfrm>
          </p:grpSpPr>
          <p:sp>
            <p:nvSpPr>
              <p:cNvPr id="540" name="Google Shape;540;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41" name="Google Shape;541;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2" name="Google Shape;542;p18"/>
            <p:cNvGrpSpPr/>
            <p:nvPr/>
          </p:nvGrpSpPr>
          <p:grpSpPr>
            <a:xfrm>
              <a:off x="4510864" y="4786551"/>
              <a:ext cx="1449580" cy="510720"/>
              <a:chOff x="0" y="-9525"/>
              <a:chExt cx="286337" cy="100883"/>
            </a:xfrm>
          </p:grpSpPr>
          <p:sp>
            <p:nvSpPr>
              <p:cNvPr id="543" name="Google Shape;543;p18"/>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sp>
          <p:sp>
            <p:nvSpPr>
              <p:cNvPr id="544" name="Google Shape;544;p18"/>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5" name="Google Shape;545;p18"/>
            <p:cNvSpPr txBox="1"/>
            <p:nvPr/>
          </p:nvSpPr>
          <p:spPr>
            <a:xfrm>
              <a:off x="6075757" y="1579734"/>
              <a:ext cx="894655"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37,39%</a:t>
              </a:r>
              <a:endParaRPr/>
            </a:p>
          </p:txBody>
        </p:sp>
        <p:sp>
          <p:nvSpPr>
            <p:cNvPr id="546" name="Google Shape;546;p18"/>
            <p:cNvSpPr txBox="1"/>
            <p:nvPr/>
          </p:nvSpPr>
          <p:spPr>
            <a:xfrm>
              <a:off x="1016738" y="4178503"/>
              <a:ext cx="865684"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16,24%</a:t>
              </a:r>
              <a:endParaRPr/>
            </a:p>
          </p:txBody>
        </p:sp>
        <p:sp>
          <p:nvSpPr>
            <p:cNvPr id="547" name="Google Shape;547;p18"/>
            <p:cNvSpPr txBox="1"/>
            <p:nvPr/>
          </p:nvSpPr>
          <p:spPr>
            <a:xfrm>
              <a:off x="476838" y="3192484"/>
              <a:ext cx="824012"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16,01%</a:t>
              </a:r>
              <a:endParaRPr/>
            </a:p>
          </p:txBody>
        </p:sp>
        <p:sp>
          <p:nvSpPr>
            <p:cNvPr id="548" name="Google Shape;548;p18"/>
            <p:cNvSpPr txBox="1"/>
            <p:nvPr/>
          </p:nvSpPr>
          <p:spPr>
            <a:xfrm>
              <a:off x="4682063" y="4825246"/>
              <a:ext cx="777280"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17,41%</a:t>
              </a:r>
              <a:endParaRPr/>
            </a:p>
          </p:txBody>
        </p:sp>
        <p:sp>
          <p:nvSpPr>
            <p:cNvPr id="549" name="Google Shape;549;p18"/>
            <p:cNvSpPr txBox="1"/>
            <p:nvPr/>
          </p:nvSpPr>
          <p:spPr>
            <a:xfrm>
              <a:off x="586674" y="2121974"/>
              <a:ext cx="860127"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14,82%</a:t>
              </a:r>
              <a:endParaRPr/>
            </a:p>
          </p:txBody>
        </p:sp>
        <p:sp>
          <p:nvSpPr>
            <p:cNvPr id="550" name="Google Shape;550;p18"/>
            <p:cNvSpPr txBox="1"/>
            <p:nvPr/>
          </p:nvSpPr>
          <p:spPr>
            <a:xfrm>
              <a:off x="1300850" y="729256"/>
              <a:ext cx="789781"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6,02%</a:t>
              </a:r>
              <a:endParaRPr/>
            </a:p>
          </p:txBody>
        </p:sp>
        <p:sp>
          <p:nvSpPr>
            <p:cNvPr id="551" name="Google Shape;551;p18"/>
            <p:cNvSpPr txBox="1"/>
            <p:nvPr/>
          </p:nvSpPr>
          <p:spPr>
            <a:xfrm>
              <a:off x="1896979" y="345606"/>
              <a:ext cx="766366"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4,66%</a:t>
              </a:r>
              <a:endParaRPr/>
            </a:p>
          </p:txBody>
        </p:sp>
        <p:sp>
          <p:nvSpPr>
            <p:cNvPr id="552" name="Google Shape;552;p18"/>
            <p:cNvSpPr txBox="1"/>
            <p:nvPr/>
          </p:nvSpPr>
          <p:spPr>
            <a:xfrm>
              <a:off x="3104685" y="58391"/>
              <a:ext cx="733822"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3,47%</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9"/>
          <p:cNvSpPr/>
          <p:nvPr/>
        </p:nvSpPr>
        <p:spPr>
          <a:xfrm>
            <a:off x="3613545" y="2060498"/>
            <a:ext cx="10194889" cy="3774246"/>
          </a:xfrm>
          <a:custGeom>
            <a:rect b="b" l="l" r="r" t="t"/>
            <a:pathLst>
              <a:path extrusionOk="0" h="3774246" w="10194889">
                <a:moveTo>
                  <a:pt x="0" y="0"/>
                </a:moveTo>
                <a:lnTo>
                  <a:pt x="10194889" y="0"/>
                </a:lnTo>
                <a:lnTo>
                  <a:pt x="10194889" y="3774247"/>
                </a:lnTo>
                <a:lnTo>
                  <a:pt x="0" y="3774247"/>
                </a:lnTo>
                <a:lnTo>
                  <a:pt x="0" y="0"/>
                </a:lnTo>
                <a:close/>
              </a:path>
            </a:pathLst>
          </a:custGeom>
          <a:blipFill rotWithShape="1">
            <a:blip r:embed="rId3">
              <a:alphaModFix/>
            </a:blip>
            <a:stretch>
              <a:fillRect b="-130175" l="-2449" r="-16686" t="-9903"/>
            </a:stretch>
          </a:blipFill>
          <a:ln>
            <a:noFill/>
          </a:ln>
        </p:spPr>
      </p:sp>
      <p:sp>
        <p:nvSpPr>
          <p:cNvPr id="562" name="Google Shape;562;p19"/>
          <p:cNvSpPr/>
          <p:nvPr/>
        </p:nvSpPr>
        <p:spPr>
          <a:xfrm>
            <a:off x="1310222" y="852604"/>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sp>
        <p:nvSpPr>
          <p:cNvPr id="563" name="Google Shape;563;p19"/>
          <p:cNvSpPr/>
          <p:nvPr/>
        </p:nvSpPr>
        <p:spPr>
          <a:xfrm>
            <a:off x="13969836" y="2699214"/>
            <a:ext cx="983082" cy="5885597"/>
          </a:xfrm>
          <a:custGeom>
            <a:rect b="b" l="l" r="r" t="t"/>
            <a:pathLst>
              <a:path extrusionOk="0" h="5885597" w="983082">
                <a:moveTo>
                  <a:pt x="0" y="0"/>
                </a:moveTo>
                <a:lnTo>
                  <a:pt x="983082" y="0"/>
                </a:lnTo>
                <a:lnTo>
                  <a:pt x="983082" y="5885597"/>
                </a:lnTo>
                <a:lnTo>
                  <a:pt x="0" y="5885597"/>
                </a:lnTo>
                <a:lnTo>
                  <a:pt x="0" y="0"/>
                </a:lnTo>
                <a:close/>
              </a:path>
            </a:pathLst>
          </a:custGeom>
          <a:blipFill rotWithShape="1">
            <a:blip r:embed="rId3">
              <a:alphaModFix/>
            </a:blip>
            <a:stretch>
              <a:fillRect b="0" l="-750556" r="0" t="-5999"/>
            </a:stretch>
          </a:blipFill>
          <a:ln>
            <a:noFill/>
          </a:ln>
        </p:spPr>
      </p:sp>
      <p:sp>
        <p:nvSpPr>
          <p:cNvPr id="564" name="Google Shape;564;p19"/>
          <p:cNvSpPr/>
          <p:nvPr/>
        </p:nvSpPr>
        <p:spPr>
          <a:xfrm>
            <a:off x="1310222" y="852604"/>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grpSp>
        <p:nvGrpSpPr>
          <p:cNvPr id="565" name="Google Shape;565;p19"/>
          <p:cNvGrpSpPr/>
          <p:nvPr/>
        </p:nvGrpSpPr>
        <p:grpSpPr>
          <a:xfrm>
            <a:off x="3256992" y="5798580"/>
            <a:ext cx="10907996" cy="476897"/>
            <a:chOff x="0" y="-9525"/>
            <a:chExt cx="2872888" cy="125603"/>
          </a:xfrm>
        </p:grpSpPr>
        <p:sp>
          <p:nvSpPr>
            <p:cNvPr id="566" name="Google Shape;566;p19"/>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sp>
        <p:sp>
          <p:nvSpPr>
            <p:cNvPr id="567" name="Google Shape;567;p19"/>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8" name="Google Shape;568;p19"/>
          <p:cNvGrpSpPr/>
          <p:nvPr/>
        </p:nvGrpSpPr>
        <p:grpSpPr>
          <a:xfrm>
            <a:off x="3484894" y="2643999"/>
            <a:ext cx="1767779" cy="406442"/>
            <a:chOff x="0" y="-9525"/>
            <a:chExt cx="465588" cy="107047"/>
          </a:xfrm>
        </p:grpSpPr>
        <p:sp>
          <p:nvSpPr>
            <p:cNvPr id="569" name="Google Shape;569;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sp>
        <p:sp>
          <p:nvSpPr>
            <p:cNvPr id="570" name="Google Shape;570;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1" name="Google Shape;571;p19"/>
          <p:cNvSpPr/>
          <p:nvPr/>
        </p:nvSpPr>
        <p:spPr>
          <a:xfrm>
            <a:off x="3406325" y="6275477"/>
            <a:ext cx="10609330" cy="3693850"/>
          </a:xfrm>
          <a:custGeom>
            <a:rect b="b" l="l" r="r" t="t"/>
            <a:pathLst>
              <a:path extrusionOk="0" h="3693850" w="10609330">
                <a:moveTo>
                  <a:pt x="0" y="0"/>
                </a:moveTo>
                <a:lnTo>
                  <a:pt x="10609330" y="0"/>
                </a:lnTo>
                <a:lnTo>
                  <a:pt x="10609330" y="3693850"/>
                </a:lnTo>
                <a:lnTo>
                  <a:pt x="0" y="3693850"/>
                </a:lnTo>
                <a:lnTo>
                  <a:pt x="0" y="0"/>
                </a:lnTo>
                <a:close/>
              </a:path>
            </a:pathLst>
          </a:custGeom>
          <a:blipFill rotWithShape="1">
            <a:blip r:embed="rId3">
              <a:alphaModFix/>
            </a:blip>
            <a:stretch>
              <a:fillRect b="0" l="-685" r="-14399" t="-146596"/>
            </a:stretch>
          </a:blipFill>
          <a:ln>
            <a:noFill/>
          </a:ln>
        </p:spPr>
      </p:sp>
      <p:grpSp>
        <p:nvGrpSpPr>
          <p:cNvPr id="572" name="Google Shape;572;p19"/>
          <p:cNvGrpSpPr/>
          <p:nvPr/>
        </p:nvGrpSpPr>
        <p:grpSpPr>
          <a:xfrm>
            <a:off x="3508770" y="3453776"/>
            <a:ext cx="1767779" cy="406442"/>
            <a:chOff x="0" y="-9525"/>
            <a:chExt cx="465588" cy="107047"/>
          </a:xfrm>
        </p:grpSpPr>
        <p:sp>
          <p:nvSpPr>
            <p:cNvPr id="573" name="Google Shape;573;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74" name="Google Shape;574;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5" name="Google Shape;575;p19"/>
          <p:cNvGrpSpPr/>
          <p:nvPr/>
        </p:nvGrpSpPr>
        <p:grpSpPr>
          <a:xfrm>
            <a:off x="3508770" y="2039490"/>
            <a:ext cx="1767779" cy="406442"/>
            <a:chOff x="0" y="-9525"/>
            <a:chExt cx="465588" cy="107047"/>
          </a:xfrm>
        </p:grpSpPr>
        <p:sp>
          <p:nvSpPr>
            <p:cNvPr id="576" name="Google Shape;576;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77" name="Google Shape;577;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19"/>
          <p:cNvGrpSpPr/>
          <p:nvPr/>
        </p:nvGrpSpPr>
        <p:grpSpPr>
          <a:xfrm>
            <a:off x="3508770" y="4567003"/>
            <a:ext cx="1767779" cy="406442"/>
            <a:chOff x="0" y="-9525"/>
            <a:chExt cx="465588" cy="107047"/>
          </a:xfrm>
        </p:grpSpPr>
        <p:sp>
          <p:nvSpPr>
            <p:cNvPr id="579" name="Google Shape;579;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80" name="Google Shape;580;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19"/>
          <p:cNvGrpSpPr/>
          <p:nvPr/>
        </p:nvGrpSpPr>
        <p:grpSpPr>
          <a:xfrm>
            <a:off x="3508770" y="5165880"/>
            <a:ext cx="1767779" cy="406442"/>
            <a:chOff x="0" y="-9525"/>
            <a:chExt cx="465588" cy="107047"/>
          </a:xfrm>
        </p:grpSpPr>
        <p:sp>
          <p:nvSpPr>
            <p:cNvPr id="582" name="Google Shape;582;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83" name="Google Shape;583;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4" name="Google Shape;584;p19"/>
          <p:cNvGrpSpPr/>
          <p:nvPr/>
        </p:nvGrpSpPr>
        <p:grpSpPr>
          <a:xfrm>
            <a:off x="3508770" y="6572687"/>
            <a:ext cx="1767779" cy="406442"/>
            <a:chOff x="0" y="-9525"/>
            <a:chExt cx="465588" cy="107047"/>
          </a:xfrm>
        </p:grpSpPr>
        <p:sp>
          <p:nvSpPr>
            <p:cNvPr id="585" name="Google Shape;585;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86" name="Google Shape;586;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7" name="Google Shape;587;p19"/>
          <p:cNvGrpSpPr/>
          <p:nvPr/>
        </p:nvGrpSpPr>
        <p:grpSpPr>
          <a:xfrm>
            <a:off x="3508770" y="7466839"/>
            <a:ext cx="1767779" cy="406442"/>
            <a:chOff x="0" y="-9525"/>
            <a:chExt cx="465588" cy="107047"/>
          </a:xfrm>
        </p:grpSpPr>
        <p:sp>
          <p:nvSpPr>
            <p:cNvPr id="588" name="Google Shape;588;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89" name="Google Shape;589;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0" name="Google Shape;590;p19"/>
          <p:cNvGrpSpPr/>
          <p:nvPr/>
        </p:nvGrpSpPr>
        <p:grpSpPr>
          <a:xfrm>
            <a:off x="3508770" y="9523041"/>
            <a:ext cx="1767779" cy="406442"/>
            <a:chOff x="0" y="-9525"/>
            <a:chExt cx="465588" cy="107047"/>
          </a:xfrm>
        </p:grpSpPr>
        <p:sp>
          <p:nvSpPr>
            <p:cNvPr id="591" name="Google Shape;591;p19"/>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sp>
        <p:sp>
          <p:nvSpPr>
            <p:cNvPr id="592" name="Google Shape;592;p19"/>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3" name="Google Shape;593;p19"/>
          <p:cNvSpPr txBox="1"/>
          <p:nvPr/>
        </p:nvSpPr>
        <p:spPr>
          <a:xfrm>
            <a:off x="2172510" y="829585"/>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CORRÉLATIONS</a:t>
            </a:r>
            <a:endParaRPr/>
          </a:p>
        </p:txBody>
      </p:sp>
      <p:sp>
        <p:nvSpPr>
          <p:cNvPr id="594" name="Google Shape;594;p19"/>
          <p:cNvSpPr txBox="1"/>
          <p:nvPr/>
        </p:nvSpPr>
        <p:spPr>
          <a:xfrm>
            <a:off x="2172510" y="396565"/>
            <a:ext cx="4278247"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medium</a:t>
            </a:r>
            <a:endParaRPr/>
          </a:p>
        </p:txBody>
      </p:sp>
      <p:sp>
        <p:nvSpPr>
          <p:cNvPr id="595" name="Google Shape;595;p19"/>
          <p:cNvSpPr txBox="1"/>
          <p:nvPr/>
        </p:nvSpPr>
        <p:spPr>
          <a:xfrm>
            <a:off x="3820795" y="1591614"/>
            <a:ext cx="978038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PIB vs Investissement en énergies renouvelables </a:t>
            </a:r>
            <a:endParaRPr/>
          </a:p>
        </p:txBody>
      </p:sp>
      <p:sp>
        <p:nvSpPr>
          <p:cNvPr id="596" name="Google Shape;596;p19"/>
          <p:cNvSpPr txBox="1"/>
          <p:nvPr/>
        </p:nvSpPr>
        <p:spPr>
          <a:xfrm>
            <a:off x="3785255" y="5806170"/>
            <a:ext cx="985147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GCI vs Investissement en énergies renouvelables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2"/>
          <p:cNvGrpSpPr/>
          <p:nvPr/>
        </p:nvGrpSpPr>
        <p:grpSpPr>
          <a:xfrm>
            <a:off x="-75" y="4405625"/>
            <a:ext cx="18288205" cy="5881420"/>
            <a:chOff x="0" y="-38100"/>
            <a:chExt cx="5111864" cy="2245331"/>
          </a:xfrm>
        </p:grpSpPr>
        <p:sp>
          <p:nvSpPr>
            <p:cNvPr id="116" name="Google Shape;116;p2"/>
            <p:cNvSpPr/>
            <p:nvPr/>
          </p:nvSpPr>
          <p:spPr>
            <a:xfrm>
              <a:off x="0" y="0"/>
              <a:ext cx="5111864" cy="2207231"/>
            </a:xfrm>
            <a:custGeom>
              <a:rect b="b" l="l" r="r" t="t"/>
              <a:pathLst>
                <a:path extrusionOk="0" h="2207231" w="5111864">
                  <a:moveTo>
                    <a:pt x="0" y="0"/>
                  </a:moveTo>
                  <a:lnTo>
                    <a:pt x="5111864" y="0"/>
                  </a:lnTo>
                  <a:lnTo>
                    <a:pt x="5111864" y="2207231"/>
                  </a:lnTo>
                  <a:lnTo>
                    <a:pt x="0" y="2207231"/>
                  </a:lnTo>
                  <a:close/>
                </a:path>
              </a:pathLst>
            </a:custGeom>
            <a:solidFill>
              <a:srgbClr val="E8E8E8"/>
            </a:solidFill>
            <a:ln>
              <a:noFill/>
            </a:ln>
          </p:spPr>
        </p:sp>
        <p:sp>
          <p:nvSpPr>
            <p:cNvPr id="117" name="Google Shape;117;p2"/>
            <p:cNvSpPr txBox="1"/>
            <p:nvPr/>
          </p:nvSpPr>
          <p:spPr>
            <a:xfrm>
              <a:off x="0" y="-38100"/>
              <a:ext cx="5111864" cy="22453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8" name="Google Shape;118;p2"/>
          <p:cNvPicPr preferRelativeResize="0"/>
          <p:nvPr/>
        </p:nvPicPr>
        <p:blipFill rotWithShape="1">
          <a:blip r:embed="rId3">
            <a:alphaModFix/>
          </a:blip>
          <a:srcRect b="32657" l="2014" r="4719" t="30095"/>
          <a:stretch/>
        </p:blipFill>
        <p:spPr>
          <a:xfrm>
            <a:off x="-91400" y="1"/>
            <a:ext cx="18503199" cy="4923149"/>
          </a:xfrm>
          <a:prstGeom prst="rect">
            <a:avLst/>
          </a:prstGeom>
          <a:noFill/>
          <a:ln>
            <a:noFill/>
          </a:ln>
        </p:spPr>
      </p:pic>
      <p:sp>
        <p:nvSpPr>
          <p:cNvPr id="119" name="Google Shape;119;p2"/>
          <p:cNvSpPr/>
          <p:nvPr/>
        </p:nvSpPr>
        <p:spPr>
          <a:xfrm>
            <a:off x="12984487" y="3208852"/>
            <a:ext cx="4651248" cy="465124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469" r="-25469" t="0"/>
            </a:stretch>
          </a:blipFill>
          <a:ln cap="sq" cmpd="sng" w="76200">
            <a:solidFill>
              <a:srgbClr val="A6A6A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sp>
      <p:sp>
        <p:nvSpPr>
          <p:cNvPr id="121" name="Google Shape;121;p2"/>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b="0" i="0" lang="en-US" sz="3237" u="none" cap="none" strike="noStrike">
                <a:solidFill>
                  <a:srgbClr val="38522F"/>
                </a:solidFill>
                <a:latin typeface="Arial"/>
                <a:ea typeface="Arial"/>
                <a:cs typeface="Arial"/>
                <a:sym typeface="Arial"/>
              </a:rPr>
              <a:t>Sustainable Living</a:t>
            </a:r>
            <a:endParaRPr/>
          </a:p>
        </p:txBody>
      </p:sp>
      <p:sp>
        <p:nvSpPr>
          <p:cNvPr id="122" name="Google Shape;122;p2"/>
          <p:cNvSpPr txBox="1"/>
          <p:nvPr/>
        </p:nvSpPr>
        <p:spPr>
          <a:xfrm>
            <a:off x="2147062" y="1334598"/>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Introduction</a:t>
            </a:r>
            <a:endParaRPr/>
          </a:p>
        </p:txBody>
      </p:sp>
      <p:sp>
        <p:nvSpPr>
          <p:cNvPr id="123" name="Google Shape;123;p2"/>
          <p:cNvSpPr txBox="1"/>
          <p:nvPr/>
        </p:nvSpPr>
        <p:spPr>
          <a:xfrm>
            <a:off x="1305954" y="2244300"/>
            <a:ext cx="11768532"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b="0" i="0" lang="en-US" sz="5944" u="none" cap="none" strike="noStrike">
                <a:solidFill>
                  <a:srgbClr val="FFFFFF"/>
                </a:solidFill>
                <a:latin typeface="Yeseva One"/>
                <a:ea typeface="Yeseva One"/>
                <a:cs typeface="Yeseva One"/>
                <a:sym typeface="Yeseva One"/>
              </a:rPr>
              <a:t>DES ENJEUX ENVIRONNEMENTAUX FORTS</a:t>
            </a:r>
            <a:endParaRPr/>
          </a:p>
        </p:txBody>
      </p:sp>
      <p:sp>
        <p:nvSpPr>
          <p:cNvPr id="124" name="Google Shape;124;p2"/>
          <p:cNvSpPr txBox="1"/>
          <p:nvPr/>
        </p:nvSpPr>
        <p:spPr>
          <a:xfrm>
            <a:off x="1305954" y="6030467"/>
            <a:ext cx="10051200" cy="4035600"/>
          </a:xfrm>
          <a:prstGeom prst="rect">
            <a:avLst/>
          </a:prstGeom>
          <a:noFill/>
          <a:ln>
            <a:noFill/>
          </a:ln>
        </p:spPr>
        <p:txBody>
          <a:bodyPr anchorCtr="0" anchor="t" bIns="0" lIns="0" spcFirstLastPara="1" rIns="0" wrap="square" tIns="0">
            <a:spAutoFit/>
          </a:bodyPr>
          <a:lstStyle/>
          <a:p>
            <a:pPr indent="0" lvl="0" marL="0" marR="0" rtl="0" algn="l">
              <a:lnSpc>
                <a:spcPct val="129986"/>
              </a:lnSpc>
              <a:spcBef>
                <a:spcPts val="0"/>
              </a:spcBef>
              <a:spcAft>
                <a:spcPts val="0"/>
              </a:spcAft>
              <a:buNone/>
            </a:pPr>
            <a:r>
              <a:rPr i="0" lang="en-US" sz="2300" u="none" cap="none" strike="noStrike">
                <a:solidFill>
                  <a:srgbClr val="000000"/>
                </a:solidFill>
                <a:latin typeface="Playfair Display"/>
                <a:ea typeface="Playfair Display"/>
                <a:cs typeface="Playfair Display"/>
                <a:sym typeface="Playfair Display"/>
              </a:rPr>
              <a:t>Les changements climatiques, l’épuisement des ressources et la perte de biodiversité figurent parmi les </a:t>
            </a:r>
            <a:r>
              <a:rPr b="1" i="0" lang="en-US" sz="2300" u="none" cap="none" strike="noStrike">
                <a:solidFill>
                  <a:srgbClr val="000000"/>
                </a:solidFill>
                <a:latin typeface="Playfair Display"/>
                <a:ea typeface="Playfair Display"/>
                <a:cs typeface="Playfair Display"/>
                <a:sym typeface="Playfair Display"/>
              </a:rPr>
              <a:t>défis environnementaux</a:t>
            </a:r>
            <a:r>
              <a:rPr i="0" lang="en-US" sz="2300" u="none" cap="none" strike="noStrike">
                <a:solidFill>
                  <a:srgbClr val="000000"/>
                </a:solidFill>
                <a:latin typeface="Playfair Display"/>
                <a:ea typeface="Playfair Display"/>
                <a:cs typeface="Playfair Display"/>
                <a:sym typeface="Playfair Display"/>
              </a:rPr>
              <a:t> auxquels nous sommes confrontés.</a:t>
            </a:r>
            <a:endParaRPr sz="2300">
              <a:latin typeface="Playfair Display"/>
              <a:ea typeface="Playfair Display"/>
              <a:cs typeface="Playfair Display"/>
              <a:sym typeface="Playfair Display"/>
            </a:endParaRPr>
          </a:p>
          <a:p>
            <a:pPr indent="0" lvl="0" marL="0" marR="0" rtl="0" algn="l">
              <a:lnSpc>
                <a:spcPct val="129986"/>
              </a:lnSpc>
              <a:spcBef>
                <a:spcPts val="0"/>
              </a:spcBef>
              <a:spcAft>
                <a:spcPts val="0"/>
              </a:spcAft>
              <a:buNone/>
            </a:pPr>
            <a:r>
              <a:t/>
            </a:r>
            <a:endParaRPr i="0" sz="2300" u="none" cap="none" strike="noStrike">
              <a:solidFill>
                <a:srgbClr val="000000"/>
              </a:solidFill>
              <a:latin typeface="Playfair Display"/>
              <a:ea typeface="Playfair Display"/>
              <a:cs typeface="Playfair Display"/>
              <a:sym typeface="Playfair Display"/>
            </a:endParaRPr>
          </a:p>
          <a:p>
            <a:pPr indent="0" lvl="0" marL="0" marR="0" rtl="0" algn="l">
              <a:lnSpc>
                <a:spcPct val="129986"/>
              </a:lnSpc>
              <a:spcBef>
                <a:spcPts val="0"/>
              </a:spcBef>
              <a:spcAft>
                <a:spcPts val="0"/>
              </a:spcAft>
              <a:buNone/>
            </a:pPr>
            <a:r>
              <a:rPr i="0" lang="en-US" sz="2300" u="none" cap="none" strike="noStrike">
                <a:solidFill>
                  <a:srgbClr val="000000"/>
                </a:solidFill>
                <a:latin typeface="Playfair Display"/>
                <a:ea typeface="Playfair Display"/>
                <a:cs typeface="Playfair Display"/>
                <a:sym typeface="Playfair Display"/>
              </a:rPr>
              <a:t>Adopter des pratiques de vie durables est crucial pour aborder ces préoccupations environnementales pressantes et ouvrir la voie à un </a:t>
            </a:r>
            <a:r>
              <a:rPr b="1" i="0" lang="en-US" sz="2300" u="none" cap="none" strike="noStrike">
                <a:solidFill>
                  <a:srgbClr val="000000"/>
                </a:solidFill>
                <a:latin typeface="Playfair Display"/>
                <a:ea typeface="Playfair Display"/>
                <a:cs typeface="Playfair Display"/>
                <a:sym typeface="Playfair Display"/>
              </a:rPr>
              <a:t>avenir plus vert.</a:t>
            </a:r>
            <a:endParaRPr b="1" sz="2300">
              <a:latin typeface="Playfair Display"/>
              <a:ea typeface="Playfair Display"/>
              <a:cs typeface="Playfair Display"/>
              <a:sym typeface="Playfair Display"/>
            </a:endParaRPr>
          </a:p>
          <a:p>
            <a:pPr indent="0" lvl="0" marL="0" marR="0" rtl="0" algn="l">
              <a:lnSpc>
                <a:spcPct val="129986"/>
              </a:lnSpc>
              <a:spcBef>
                <a:spcPts val="0"/>
              </a:spcBef>
              <a:spcAft>
                <a:spcPts val="0"/>
              </a:spcAft>
              <a:buNone/>
            </a:pPr>
            <a:r>
              <a:t/>
            </a:r>
            <a:endParaRPr i="0" sz="2300" u="none" cap="none" strike="noStrike">
              <a:solidFill>
                <a:srgbClr val="000000"/>
              </a:solidFill>
              <a:latin typeface="Playfair Display"/>
              <a:ea typeface="Playfair Display"/>
              <a:cs typeface="Playfair Display"/>
              <a:sym typeface="Playfair Display"/>
            </a:endParaRPr>
          </a:p>
          <a:p>
            <a:pPr indent="0" lvl="0" marL="0" marR="0" rtl="0" algn="l">
              <a:lnSpc>
                <a:spcPct val="129986"/>
              </a:lnSpc>
              <a:spcBef>
                <a:spcPts val="0"/>
              </a:spcBef>
              <a:spcAft>
                <a:spcPts val="0"/>
              </a:spcAft>
              <a:buNone/>
            </a:pPr>
            <a:r>
              <a:t/>
            </a:r>
            <a:endParaRPr i="0" sz="23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20"/>
          <p:cNvGrpSpPr/>
          <p:nvPr/>
        </p:nvGrpSpPr>
        <p:grpSpPr>
          <a:xfrm>
            <a:off x="0" y="-144661"/>
            <a:ext cx="18288000" cy="10431661"/>
            <a:chOff x="0" y="-38100"/>
            <a:chExt cx="4816593" cy="2747433"/>
          </a:xfrm>
        </p:grpSpPr>
        <p:sp>
          <p:nvSpPr>
            <p:cNvPr id="602" name="Google Shape;602;p2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603" name="Google Shape;603;p2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4" name="Google Shape;604;p20"/>
          <p:cNvSpPr txBox="1"/>
          <p:nvPr/>
        </p:nvSpPr>
        <p:spPr>
          <a:xfrm>
            <a:off x="1377128" y="2018005"/>
            <a:ext cx="15533745" cy="446751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Dynamique des clusters </a:t>
            </a:r>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Cluster High</a:t>
            </a:r>
            <a:endParaRPr/>
          </a:p>
        </p:txBody>
      </p:sp>
      <p:sp>
        <p:nvSpPr>
          <p:cNvPr id="605" name="Google Shape;605;p20"/>
          <p:cNvSpPr/>
          <p:nvPr/>
        </p:nvSpPr>
        <p:spPr>
          <a:xfrm>
            <a:off x="1377128" y="1093380"/>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
        <p:nvSpPr>
          <p:cNvPr id="606" name="Google Shape;606;p20"/>
          <p:cNvSpPr txBox="1"/>
          <p:nvPr/>
        </p:nvSpPr>
        <p:spPr>
          <a:xfrm>
            <a:off x="2147062" y="1119451"/>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Analyse Macro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616" name="Google Shape;616;p21"/>
          <p:cNvSpPr/>
          <p:nvPr/>
        </p:nvSpPr>
        <p:spPr>
          <a:xfrm>
            <a:off x="214706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sp>
      <p:sp>
        <p:nvSpPr>
          <p:cNvPr id="617" name="Google Shape;617;p21"/>
          <p:cNvSpPr/>
          <p:nvPr/>
        </p:nvSpPr>
        <p:spPr>
          <a:xfrm>
            <a:off x="210138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sp>
      <p:sp>
        <p:nvSpPr>
          <p:cNvPr id="618" name="Google Shape;618;p21"/>
          <p:cNvSpPr/>
          <p:nvPr/>
        </p:nvSpPr>
        <p:spPr>
          <a:xfrm>
            <a:off x="217251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sp>
      <p:sp>
        <p:nvSpPr>
          <p:cNvPr id="619" name="Google Shape;619;p21"/>
          <p:cNvSpPr/>
          <p:nvPr/>
        </p:nvSpPr>
        <p:spPr>
          <a:xfrm>
            <a:off x="1090892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sp>
      <p:grpSp>
        <p:nvGrpSpPr>
          <p:cNvPr id="620" name="Google Shape;620;p21"/>
          <p:cNvGrpSpPr/>
          <p:nvPr/>
        </p:nvGrpSpPr>
        <p:grpSpPr>
          <a:xfrm>
            <a:off x="10908926" y="5156168"/>
            <a:ext cx="1158387" cy="316751"/>
            <a:chOff x="0" y="0"/>
            <a:chExt cx="1544516" cy="422335"/>
          </a:xfrm>
        </p:grpSpPr>
        <p:sp>
          <p:nvSpPr>
            <p:cNvPr id="621" name="Google Shape;621;p21"/>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sp>
        <p:sp>
          <p:nvSpPr>
            <p:cNvPr id="622" name="Google Shape;622;p21"/>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sp>
      </p:grpSp>
      <p:sp>
        <p:nvSpPr>
          <p:cNvPr id="623" name="Google Shape;623;p21"/>
          <p:cNvSpPr/>
          <p:nvPr/>
        </p:nvSpPr>
        <p:spPr>
          <a:xfrm>
            <a:off x="1101721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sp>
      <p:cxnSp>
        <p:nvCxnSpPr>
          <p:cNvPr id="624" name="Google Shape;624;p21"/>
          <p:cNvCxnSpPr/>
          <p:nvPr/>
        </p:nvCxnSpPr>
        <p:spPr>
          <a:xfrm flipH="1" rot="10800000">
            <a:off x="217252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25" name="Google Shape;625;p21"/>
          <p:cNvCxnSpPr/>
          <p:nvPr/>
        </p:nvCxnSpPr>
        <p:spPr>
          <a:xfrm rot="10800000">
            <a:off x="1010677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626" name="Google Shape;626;p21"/>
          <p:cNvSpPr/>
          <p:nvPr/>
        </p:nvSpPr>
        <p:spPr>
          <a:xfrm>
            <a:off x="1082705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sp>
      <p:cxnSp>
        <p:nvCxnSpPr>
          <p:cNvPr id="627" name="Google Shape;627;p21"/>
          <p:cNvCxnSpPr/>
          <p:nvPr/>
        </p:nvCxnSpPr>
        <p:spPr>
          <a:xfrm flipH="1">
            <a:off x="1011154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628" name="Google Shape;628;p21"/>
          <p:cNvCxnSpPr/>
          <p:nvPr/>
        </p:nvCxnSpPr>
        <p:spPr>
          <a:xfrm flipH="1" rot="10800000">
            <a:off x="217248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29" name="Google Shape;629;p21"/>
          <p:cNvCxnSpPr/>
          <p:nvPr/>
        </p:nvCxnSpPr>
        <p:spPr>
          <a:xfrm flipH="1" rot="10800000">
            <a:off x="214709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630" name="Google Shape;630;p21"/>
          <p:cNvSpPr/>
          <p:nvPr/>
        </p:nvSpPr>
        <p:spPr>
          <a:xfrm>
            <a:off x="1384316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sp>
      <p:sp>
        <p:nvSpPr>
          <p:cNvPr id="631" name="Google Shape;631;p21"/>
          <p:cNvSpPr/>
          <p:nvPr/>
        </p:nvSpPr>
        <p:spPr>
          <a:xfrm rot="10800000">
            <a:off x="15704362" y="883523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1">
              <a:alphaModFix/>
            </a:blip>
            <a:stretch>
              <a:fillRect b="0" l="0" r="0" t="0"/>
            </a:stretch>
          </a:blipFill>
          <a:ln>
            <a:noFill/>
          </a:ln>
        </p:spPr>
      </p:sp>
      <p:sp>
        <p:nvSpPr>
          <p:cNvPr id="632" name="Google Shape;632;p21"/>
          <p:cNvSpPr/>
          <p:nvPr/>
        </p:nvSpPr>
        <p:spPr>
          <a:xfrm>
            <a:off x="2147096" y="5356783"/>
            <a:ext cx="7125228" cy="4351284"/>
          </a:xfrm>
          <a:custGeom>
            <a:rect b="b" l="l" r="r" t="t"/>
            <a:pathLst>
              <a:path extrusionOk="0" h="4351284" w="7125228">
                <a:moveTo>
                  <a:pt x="0" y="0"/>
                </a:moveTo>
                <a:lnTo>
                  <a:pt x="7125228" y="0"/>
                </a:lnTo>
                <a:lnTo>
                  <a:pt x="7125228" y="4351284"/>
                </a:lnTo>
                <a:lnTo>
                  <a:pt x="0" y="4351284"/>
                </a:lnTo>
                <a:lnTo>
                  <a:pt x="0" y="0"/>
                </a:lnTo>
                <a:close/>
              </a:path>
            </a:pathLst>
          </a:custGeom>
          <a:blipFill rotWithShape="1">
            <a:blip r:embed="rId12">
              <a:alphaModFix/>
            </a:blip>
            <a:stretch>
              <a:fillRect b="0" l="0" r="0" t="0"/>
            </a:stretch>
          </a:blipFill>
          <a:ln>
            <a:noFill/>
          </a:ln>
        </p:spPr>
      </p:sp>
      <p:grpSp>
        <p:nvGrpSpPr>
          <p:cNvPr id="633" name="Google Shape;633;p21"/>
          <p:cNvGrpSpPr/>
          <p:nvPr/>
        </p:nvGrpSpPr>
        <p:grpSpPr>
          <a:xfrm>
            <a:off x="8102377" y="4992398"/>
            <a:ext cx="1209055" cy="608126"/>
            <a:chOff x="0" y="-9525"/>
            <a:chExt cx="318434" cy="160165"/>
          </a:xfrm>
        </p:grpSpPr>
        <p:sp>
          <p:nvSpPr>
            <p:cNvPr id="634" name="Google Shape;634;p21"/>
            <p:cNvSpPr/>
            <p:nvPr/>
          </p:nvSpPr>
          <p:spPr>
            <a:xfrm>
              <a:off x="0" y="0"/>
              <a:ext cx="318434" cy="150640"/>
            </a:xfrm>
            <a:custGeom>
              <a:rect b="b" l="l" r="r" t="t"/>
              <a:pathLst>
                <a:path extrusionOk="0" h="150640" w="318434">
                  <a:moveTo>
                    <a:pt x="0" y="0"/>
                  </a:moveTo>
                  <a:lnTo>
                    <a:pt x="318434" y="0"/>
                  </a:lnTo>
                  <a:lnTo>
                    <a:pt x="318434" y="150640"/>
                  </a:lnTo>
                  <a:lnTo>
                    <a:pt x="0" y="150640"/>
                  </a:lnTo>
                  <a:close/>
                </a:path>
              </a:pathLst>
            </a:custGeom>
            <a:solidFill>
              <a:srgbClr val="FFFFFF"/>
            </a:solidFill>
            <a:ln>
              <a:noFill/>
            </a:ln>
          </p:spPr>
        </p:sp>
        <p:sp>
          <p:nvSpPr>
            <p:cNvPr id="635" name="Google Shape;635;p21"/>
            <p:cNvSpPr txBox="1"/>
            <p:nvPr/>
          </p:nvSpPr>
          <p:spPr>
            <a:xfrm>
              <a:off x="0" y="-9525"/>
              <a:ext cx="318434" cy="16016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6" name="Google Shape;636;p21"/>
          <p:cNvSpPr txBox="1"/>
          <p:nvPr/>
        </p:nvSpPr>
        <p:spPr>
          <a:xfrm>
            <a:off x="3171048" y="2594386"/>
            <a:ext cx="8098870"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Pays : Etats-Unis, Allemagne, Suède, Suisse, Finlande, Pays-Bas</a:t>
            </a:r>
            <a:endParaRPr/>
          </a:p>
        </p:txBody>
      </p:sp>
      <p:sp>
        <p:nvSpPr>
          <p:cNvPr id="637" name="Google Shape;637;p21"/>
          <p:cNvSpPr txBox="1"/>
          <p:nvPr/>
        </p:nvSpPr>
        <p:spPr>
          <a:xfrm>
            <a:off x="2147062" y="1321488"/>
            <a:ext cx="9341058"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INDICATEURS DE SANTÉ</a:t>
            </a:r>
            <a:endParaRPr/>
          </a:p>
        </p:txBody>
      </p:sp>
      <p:sp>
        <p:nvSpPr>
          <p:cNvPr id="638" name="Google Shape;638;p21"/>
          <p:cNvSpPr txBox="1"/>
          <p:nvPr/>
        </p:nvSpPr>
        <p:spPr>
          <a:xfrm>
            <a:off x="3171048" y="3664736"/>
            <a:ext cx="663235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Moyenne score de compétitivité (GCI) :</a:t>
            </a:r>
            <a:r>
              <a:rPr b="0" i="0" lang="en-US" sz="1979" u="none" cap="none" strike="noStrike">
                <a:solidFill>
                  <a:srgbClr val="469C41"/>
                </a:solidFill>
                <a:latin typeface="Arial"/>
                <a:ea typeface="Arial"/>
                <a:cs typeface="Arial"/>
                <a:sym typeface="Arial"/>
              </a:rPr>
              <a:t> 5,58 </a:t>
            </a:r>
            <a:r>
              <a:rPr b="0" i="0" lang="en-US" sz="1979" u="none" cap="none" strike="noStrike">
                <a:solidFill>
                  <a:srgbClr val="647B54"/>
                </a:solidFill>
                <a:latin typeface="Arial"/>
                <a:ea typeface="Arial"/>
                <a:cs typeface="Arial"/>
                <a:sym typeface="Arial"/>
              </a:rPr>
              <a:t>/ 7</a:t>
            </a:r>
            <a:endParaRPr/>
          </a:p>
        </p:txBody>
      </p:sp>
      <p:sp>
        <p:nvSpPr>
          <p:cNvPr id="639" name="Google Shape;639;p21"/>
          <p:cNvSpPr txBox="1"/>
          <p:nvPr/>
        </p:nvSpPr>
        <p:spPr>
          <a:xfrm>
            <a:off x="3210412" y="4734965"/>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640" name="Google Shape;640;p21"/>
          <p:cNvSpPr txBox="1"/>
          <p:nvPr/>
        </p:nvSpPr>
        <p:spPr>
          <a:xfrm>
            <a:off x="2172510" y="894024"/>
            <a:ext cx="2357991"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641" name="Google Shape;641;p21"/>
          <p:cNvSpPr txBox="1"/>
          <p:nvPr/>
        </p:nvSpPr>
        <p:spPr>
          <a:xfrm>
            <a:off x="10908926" y="4572753"/>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642" name="Google Shape;642;p21"/>
          <p:cNvSpPr txBox="1"/>
          <p:nvPr/>
        </p:nvSpPr>
        <p:spPr>
          <a:xfrm>
            <a:off x="12320915" y="5164690"/>
            <a:ext cx="4856510"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Taille du marché</a:t>
            </a:r>
            <a:endParaRPr/>
          </a:p>
        </p:txBody>
      </p:sp>
      <p:sp>
        <p:nvSpPr>
          <p:cNvPr id="643" name="Google Shape;643;p21"/>
          <p:cNvSpPr txBox="1"/>
          <p:nvPr/>
        </p:nvSpPr>
        <p:spPr>
          <a:xfrm>
            <a:off x="12320915" y="5819968"/>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644" name="Google Shape;644;p21"/>
          <p:cNvSpPr txBox="1"/>
          <p:nvPr/>
        </p:nvSpPr>
        <p:spPr>
          <a:xfrm>
            <a:off x="12320915" y="6471097"/>
            <a:ext cx="485651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Environnement macroéconomique</a:t>
            </a:r>
            <a:endParaRPr/>
          </a:p>
        </p:txBody>
      </p:sp>
      <p:sp>
        <p:nvSpPr>
          <p:cNvPr id="645" name="Google Shape;645;p21"/>
          <p:cNvSpPr txBox="1"/>
          <p:nvPr/>
        </p:nvSpPr>
        <p:spPr>
          <a:xfrm>
            <a:off x="11659345" y="7955504"/>
            <a:ext cx="551808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646" name="Google Shape;646;p21"/>
          <p:cNvSpPr txBox="1"/>
          <p:nvPr/>
        </p:nvSpPr>
        <p:spPr>
          <a:xfrm>
            <a:off x="11659345" y="8797133"/>
            <a:ext cx="1228734"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10%</a:t>
            </a:r>
            <a:endParaRPr/>
          </a:p>
        </p:txBody>
      </p:sp>
      <p:sp>
        <p:nvSpPr>
          <p:cNvPr id="647" name="Google Shape;647;p21"/>
          <p:cNvSpPr txBox="1"/>
          <p:nvPr/>
        </p:nvSpPr>
        <p:spPr>
          <a:xfrm>
            <a:off x="14228433" y="8850054"/>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Finlande</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31.1%</a:t>
            </a:r>
            <a:endParaRPr/>
          </a:p>
        </p:txBody>
      </p:sp>
      <p:sp>
        <p:nvSpPr>
          <p:cNvPr id="648" name="Google Shape;648;p21"/>
          <p:cNvSpPr txBox="1"/>
          <p:nvPr/>
        </p:nvSpPr>
        <p:spPr>
          <a:xfrm rot="-60000">
            <a:off x="16089101" y="8825709"/>
            <a:ext cx="1325735" cy="540599"/>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Etats-Unis</a:t>
            </a:r>
            <a:endParaRPr/>
          </a:p>
          <a:p>
            <a:pPr indent="0" lvl="0" marL="0" marR="0" rtl="0" algn="l">
              <a:lnSpc>
                <a:spcPct val="130005"/>
              </a:lnSpc>
              <a:spcBef>
                <a:spcPts val="0"/>
              </a:spcBef>
              <a:spcAft>
                <a:spcPts val="0"/>
              </a:spcAft>
              <a:buNone/>
            </a:pPr>
            <a:r>
              <a:rPr b="0" i="0" lang="en-US" sz="1683" u="none" cap="none" strike="noStrike">
                <a:solidFill>
                  <a:srgbClr val="647B54"/>
                </a:solidFill>
                <a:latin typeface="Arial"/>
                <a:ea typeface="Arial"/>
                <a:cs typeface="Arial"/>
                <a:sym typeface="Arial"/>
              </a:rPr>
              <a:t>8.8%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2"/>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654" name="Google Shape;654;p22"/>
          <p:cNvSpPr/>
          <p:nvPr/>
        </p:nvSpPr>
        <p:spPr>
          <a:xfrm>
            <a:off x="11679779" y="4055513"/>
            <a:ext cx="5703270" cy="3844682"/>
          </a:xfrm>
          <a:custGeom>
            <a:rect b="b" l="l" r="r" t="t"/>
            <a:pathLst>
              <a:path extrusionOk="0" h="3844682" w="5703270">
                <a:moveTo>
                  <a:pt x="0" y="0"/>
                </a:moveTo>
                <a:lnTo>
                  <a:pt x="5703270" y="0"/>
                </a:lnTo>
                <a:lnTo>
                  <a:pt x="5703270" y="3844682"/>
                </a:lnTo>
                <a:lnTo>
                  <a:pt x="0" y="3844682"/>
                </a:lnTo>
                <a:lnTo>
                  <a:pt x="0" y="0"/>
                </a:lnTo>
                <a:close/>
              </a:path>
            </a:pathLst>
          </a:custGeom>
          <a:blipFill rotWithShape="1">
            <a:blip r:embed="rId4">
              <a:alphaModFix/>
            </a:blip>
            <a:stretch>
              <a:fillRect b="0" l="0" r="-683" t="0"/>
            </a:stretch>
          </a:blipFill>
          <a:ln>
            <a:noFill/>
          </a:ln>
        </p:spPr>
      </p:sp>
      <p:grpSp>
        <p:nvGrpSpPr>
          <p:cNvPr id="655" name="Google Shape;655;p22"/>
          <p:cNvGrpSpPr/>
          <p:nvPr/>
        </p:nvGrpSpPr>
        <p:grpSpPr>
          <a:xfrm>
            <a:off x="6599535" y="4996018"/>
            <a:ext cx="4862462" cy="1949385"/>
            <a:chOff x="0" y="-19050"/>
            <a:chExt cx="6483283" cy="2599180"/>
          </a:xfrm>
        </p:grpSpPr>
        <p:sp>
          <p:nvSpPr>
            <p:cNvPr id="656" name="Google Shape;656;p22"/>
            <p:cNvSpPr/>
            <p:nvPr/>
          </p:nvSpPr>
          <p:spPr>
            <a:xfrm>
              <a:off x="0" y="4985"/>
              <a:ext cx="293657" cy="2575145"/>
            </a:xfrm>
            <a:custGeom>
              <a:rect b="b" l="l" r="r" t="t"/>
              <a:pathLst>
                <a:path extrusionOk="0" h="2575145" w="293657">
                  <a:moveTo>
                    <a:pt x="0" y="0"/>
                  </a:moveTo>
                  <a:lnTo>
                    <a:pt x="293657" y="0"/>
                  </a:lnTo>
                  <a:lnTo>
                    <a:pt x="293657" y="2575146"/>
                  </a:lnTo>
                  <a:lnTo>
                    <a:pt x="0" y="2575146"/>
                  </a:lnTo>
                  <a:lnTo>
                    <a:pt x="0" y="0"/>
                  </a:lnTo>
                  <a:close/>
                </a:path>
              </a:pathLst>
            </a:custGeom>
            <a:blipFill rotWithShape="1">
              <a:blip r:embed="rId5">
                <a:alphaModFix/>
              </a:blip>
              <a:stretch>
                <a:fillRect b="0" l="0" r="0" t="0"/>
              </a:stretch>
            </a:blipFill>
            <a:ln>
              <a:noFill/>
            </a:ln>
          </p:spPr>
        </p:sp>
        <p:sp>
          <p:nvSpPr>
            <p:cNvPr id="657" name="Google Shape;657;p22"/>
            <p:cNvSpPr txBox="1"/>
            <p:nvPr/>
          </p:nvSpPr>
          <p:spPr>
            <a:xfrm>
              <a:off x="540933" y="-190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658" name="Google Shape;658;p22"/>
            <p:cNvSpPr txBox="1"/>
            <p:nvPr/>
          </p:nvSpPr>
          <p:spPr>
            <a:xfrm>
              <a:off x="540933" y="2236723"/>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659" name="Google Shape;659;p22"/>
            <p:cNvSpPr txBox="1"/>
            <p:nvPr/>
          </p:nvSpPr>
          <p:spPr>
            <a:xfrm>
              <a:off x="553633" y="1127289"/>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660" name="Google Shape;660;p22"/>
            <p:cNvSpPr txBox="1"/>
            <p:nvPr/>
          </p:nvSpPr>
          <p:spPr>
            <a:xfrm>
              <a:off x="540933" y="1868085"/>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661" name="Google Shape;661;p22"/>
            <p:cNvSpPr txBox="1"/>
            <p:nvPr/>
          </p:nvSpPr>
          <p:spPr>
            <a:xfrm>
              <a:off x="553633" y="3619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662" name="Google Shape;662;p22"/>
            <p:cNvSpPr txBox="1"/>
            <p:nvPr/>
          </p:nvSpPr>
          <p:spPr>
            <a:xfrm>
              <a:off x="540933" y="1470527"/>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663" name="Google Shape;663;p22"/>
            <p:cNvSpPr txBox="1"/>
            <p:nvPr/>
          </p:nvSpPr>
          <p:spPr>
            <a:xfrm>
              <a:off x="534957" y="7332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grpSp>
      <p:sp>
        <p:nvSpPr>
          <p:cNvPr id="664" name="Google Shape;664;p22"/>
          <p:cNvSpPr txBox="1"/>
          <p:nvPr/>
        </p:nvSpPr>
        <p:spPr>
          <a:xfrm>
            <a:off x="1887323" y="2978226"/>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sp>
        <p:nvSpPr>
          <p:cNvPr id="665" name="Google Shape;665;p22"/>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MIX ÉNERGÉTIQUE</a:t>
            </a:r>
            <a:endParaRPr/>
          </a:p>
        </p:txBody>
      </p:sp>
      <p:sp>
        <p:nvSpPr>
          <p:cNvPr id="666" name="Google Shape;666;p22"/>
          <p:cNvSpPr txBox="1"/>
          <p:nvPr/>
        </p:nvSpPr>
        <p:spPr>
          <a:xfrm>
            <a:off x="2172510" y="894024"/>
            <a:ext cx="3283256"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667" name="Google Shape;667;p22"/>
          <p:cNvSpPr txBox="1"/>
          <p:nvPr/>
        </p:nvSpPr>
        <p:spPr>
          <a:xfrm>
            <a:off x="11862722" y="3209662"/>
            <a:ext cx="5852718" cy="6879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Evolution des investissements en énergie de 2007 à 2017</a:t>
            </a:r>
            <a:endParaRPr/>
          </a:p>
        </p:txBody>
      </p:sp>
      <p:grpSp>
        <p:nvGrpSpPr>
          <p:cNvPr id="668" name="Google Shape;668;p22"/>
          <p:cNvGrpSpPr/>
          <p:nvPr/>
        </p:nvGrpSpPr>
        <p:grpSpPr>
          <a:xfrm>
            <a:off x="740008" y="3969712"/>
            <a:ext cx="5859527" cy="3930483"/>
            <a:chOff x="0" y="-9525"/>
            <a:chExt cx="7812703" cy="5240644"/>
          </a:xfrm>
        </p:grpSpPr>
        <p:sp>
          <p:nvSpPr>
            <p:cNvPr id="669" name="Google Shape;669;p22"/>
            <p:cNvSpPr/>
            <p:nvPr/>
          </p:nvSpPr>
          <p:spPr>
            <a:xfrm>
              <a:off x="1529753" y="152400"/>
              <a:ext cx="5655966" cy="4722457"/>
            </a:xfrm>
            <a:custGeom>
              <a:rect b="b" l="l" r="r" t="t"/>
              <a:pathLst>
                <a:path extrusionOk="0" h="4722457" w="5655966">
                  <a:moveTo>
                    <a:pt x="0" y="0"/>
                  </a:moveTo>
                  <a:lnTo>
                    <a:pt x="5655965" y="0"/>
                  </a:lnTo>
                  <a:lnTo>
                    <a:pt x="5655965" y="4722457"/>
                  </a:lnTo>
                  <a:lnTo>
                    <a:pt x="0" y="4722457"/>
                  </a:lnTo>
                  <a:lnTo>
                    <a:pt x="0" y="0"/>
                  </a:lnTo>
                  <a:close/>
                </a:path>
              </a:pathLst>
            </a:custGeom>
            <a:blipFill rotWithShape="1">
              <a:blip r:embed="rId6">
                <a:alphaModFix/>
              </a:blip>
              <a:stretch>
                <a:fillRect b="0" l="0" r="0" t="0"/>
              </a:stretch>
            </a:blipFill>
            <a:ln>
              <a:noFill/>
            </a:ln>
          </p:spPr>
        </p:sp>
        <p:grpSp>
          <p:nvGrpSpPr>
            <p:cNvPr id="670" name="Google Shape;670;p22"/>
            <p:cNvGrpSpPr/>
            <p:nvPr/>
          </p:nvGrpSpPr>
          <p:grpSpPr>
            <a:xfrm>
              <a:off x="2043305" y="104180"/>
              <a:ext cx="1622171" cy="374508"/>
              <a:chOff x="0" y="-9525"/>
              <a:chExt cx="320429" cy="73977"/>
            </a:xfrm>
          </p:grpSpPr>
          <p:sp>
            <p:nvSpPr>
              <p:cNvPr id="671" name="Google Shape;671;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72" name="Google Shape;672;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3" name="Google Shape;673;p22"/>
            <p:cNvGrpSpPr/>
            <p:nvPr/>
          </p:nvGrpSpPr>
          <p:grpSpPr>
            <a:xfrm>
              <a:off x="5780665" y="678028"/>
              <a:ext cx="1622171" cy="374508"/>
              <a:chOff x="0" y="-9525"/>
              <a:chExt cx="320429" cy="73977"/>
            </a:xfrm>
          </p:grpSpPr>
          <p:sp>
            <p:nvSpPr>
              <p:cNvPr id="674" name="Google Shape;674;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75" name="Google Shape;675;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6" name="Google Shape;676;p22"/>
            <p:cNvGrpSpPr/>
            <p:nvPr/>
          </p:nvGrpSpPr>
          <p:grpSpPr>
            <a:xfrm>
              <a:off x="557020" y="1004315"/>
              <a:ext cx="1622171" cy="374508"/>
              <a:chOff x="0" y="-9525"/>
              <a:chExt cx="320429" cy="73977"/>
            </a:xfrm>
          </p:grpSpPr>
          <p:sp>
            <p:nvSpPr>
              <p:cNvPr id="677" name="Google Shape;677;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78" name="Google Shape;678;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9" name="Google Shape;679;p22"/>
            <p:cNvGrpSpPr/>
            <p:nvPr/>
          </p:nvGrpSpPr>
          <p:grpSpPr>
            <a:xfrm>
              <a:off x="0" y="2825905"/>
              <a:ext cx="1622171" cy="374508"/>
              <a:chOff x="0" y="-9525"/>
              <a:chExt cx="320429" cy="73977"/>
            </a:xfrm>
          </p:grpSpPr>
          <p:sp>
            <p:nvSpPr>
              <p:cNvPr id="680" name="Google Shape;680;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81" name="Google Shape;681;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2" name="Google Shape;682;p22"/>
            <p:cNvGrpSpPr/>
            <p:nvPr/>
          </p:nvGrpSpPr>
          <p:grpSpPr>
            <a:xfrm>
              <a:off x="6190532" y="3765676"/>
              <a:ext cx="1622171" cy="374508"/>
              <a:chOff x="0" y="-9525"/>
              <a:chExt cx="320429" cy="73977"/>
            </a:xfrm>
          </p:grpSpPr>
          <p:sp>
            <p:nvSpPr>
              <p:cNvPr id="683" name="Google Shape;683;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84" name="Google Shape;684;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5" name="Google Shape;685;p22"/>
            <p:cNvGrpSpPr/>
            <p:nvPr/>
          </p:nvGrpSpPr>
          <p:grpSpPr>
            <a:xfrm>
              <a:off x="1876071" y="4856611"/>
              <a:ext cx="1622171" cy="374508"/>
              <a:chOff x="0" y="-9525"/>
              <a:chExt cx="320429" cy="73977"/>
            </a:xfrm>
          </p:grpSpPr>
          <p:sp>
            <p:nvSpPr>
              <p:cNvPr id="686" name="Google Shape;686;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87" name="Google Shape;687;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8" name="Google Shape;688;p22"/>
            <p:cNvGrpSpPr/>
            <p:nvPr/>
          </p:nvGrpSpPr>
          <p:grpSpPr>
            <a:xfrm>
              <a:off x="1459998" y="373228"/>
              <a:ext cx="1622171" cy="374508"/>
              <a:chOff x="0" y="-9525"/>
              <a:chExt cx="320429" cy="73977"/>
            </a:xfrm>
          </p:grpSpPr>
          <p:sp>
            <p:nvSpPr>
              <p:cNvPr id="689" name="Google Shape;689;p22"/>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sp>
          <p:sp>
            <p:nvSpPr>
              <p:cNvPr id="690" name="Google Shape;690;p22"/>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1" name="Google Shape;691;p22"/>
            <p:cNvSpPr txBox="1"/>
            <p:nvPr/>
          </p:nvSpPr>
          <p:spPr>
            <a:xfrm>
              <a:off x="5869537" y="738210"/>
              <a:ext cx="760313"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23,8%</a:t>
              </a:r>
              <a:endParaRPr/>
            </a:p>
          </p:txBody>
        </p:sp>
        <p:sp>
          <p:nvSpPr>
            <p:cNvPr id="692" name="Google Shape;692;p22"/>
            <p:cNvSpPr txBox="1"/>
            <p:nvPr/>
          </p:nvSpPr>
          <p:spPr>
            <a:xfrm>
              <a:off x="6203232" y="3825859"/>
              <a:ext cx="85754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21,85%</a:t>
              </a:r>
              <a:endParaRPr/>
            </a:p>
          </p:txBody>
        </p:sp>
        <p:sp>
          <p:nvSpPr>
            <p:cNvPr id="693" name="Google Shape;693;p22"/>
            <p:cNvSpPr txBox="1"/>
            <p:nvPr/>
          </p:nvSpPr>
          <p:spPr>
            <a:xfrm>
              <a:off x="2617577" y="4916794"/>
              <a:ext cx="903784"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20,01%</a:t>
              </a:r>
              <a:endParaRPr/>
            </a:p>
          </p:txBody>
        </p:sp>
        <p:sp>
          <p:nvSpPr>
            <p:cNvPr id="694" name="Google Shape;694;p22"/>
            <p:cNvSpPr txBox="1"/>
            <p:nvPr/>
          </p:nvSpPr>
          <p:spPr>
            <a:xfrm>
              <a:off x="747359" y="2881525"/>
              <a:ext cx="824012"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16,01%</a:t>
              </a:r>
              <a:endParaRPr/>
            </a:p>
          </p:txBody>
        </p:sp>
        <p:sp>
          <p:nvSpPr>
            <p:cNvPr id="695" name="Google Shape;695;p22"/>
            <p:cNvSpPr txBox="1"/>
            <p:nvPr/>
          </p:nvSpPr>
          <p:spPr>
            <a:xfrm>
              <a:off x="1213737" y="1098314"/>
              <a:ext cx="81686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10,41%</a:t>
              </a:r>
              <a:endParaRPr/>
            </a:p>
          </p:txBody>
        </p:sp>
        <p:sp>
          <p:nvSpPr>
            <p:cNvPr id="696" name="Google Shape;696;p22"/>
            <p:cNvSpPr txBox="1"/>
            <p:nvPr/>
          </p:nvSpPr>
          <p:spPr>
            <a:xfrm>
              <a:off x="2290105" y="411923"/>
              <a:ext cx="779363"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5,09%</a:t>
              </a:r>
              <a:endParaRPr/>
            </a:p>
          </p:txBody>
        </p:sp>
        <p:sp>
          <p:nvSpPr>
            <p:cNvPr id="697" name="Google Shape;697;p22"/>
            <p:cNvSpPr txBox="1"/>
            <p:nvPr/>
          </p:nvSpPr>
          <p:spPr>
            <a:xfrm>
              <a:off x="3147206" y="-9525"/>
              <a:ext cx="74830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500" u="none" cap="none" strike="noStrike">
                  <a:solidFill>
                    <a:srgbClr val="487307"/>
                  </a:solidFill>
                  <a:latin typeface="Arial"/>
                  <a:ea typeface="Arial"/>
                  <a:cs typeface="Arial"/>
                  <a:sym typeface="Arial"/>
                </a:rPr>
                <a:t>3,54%</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3"/>
          <p:cNvSpPr/>
          <p:nvPr/>
        </p:nvSpPr>
        <p:spPr>
          <a:xfrm>
            <a:off x="2690801" y="2527004"/>
            <a:ext cx="12576512" cy="3165648"/>
          </a:xfrm>
          <a:custGeom>
            <a:rect b="b" l="l" r="r" t="t"/>
            <a:pathLst>
              <a:path extrusionOk="0" h="3165648" w="12576512">
                <a:moveTo>
                  <a:pt x="0" y="0"/>
                </a:moveTo>
                <a:lnTo>
                  <a:pt x="12576512" y="0"/>
                </a:lnTo>
                <a:lnTo>
                  <a:pt x="12576512" y="3165648"/>
                </a:lnTo>
                <a:lnTo>
                  <a:pt x="0" y="3165648"/>
                </a:lnTo>
                <a:lnTo>
                  <a:pt x="0" y="0"/>
                </a:lnTo>
                <a:close/>
              </a:path>
            </a:pathLst>
          </a:custGeom>
          <a:blipFill rotWithShape="1">
            <a:blip r:embed="rId3">
              <a:alphaModFix/>
            </a:blip>
            <a:stretch>
              <a:fillRect b="-88765" l="0" r="-8539" t="-50468"/>
            </a:stretch>
          </a:blipFill>
          <a:ln>
            <a:noFill/>
          </a:ln>
        </p:spPr>
      </p:sp>
      <p:sp>
        <p:nvSpPr>
          <p:cNvPr id="707" name="Google Shape;707;p23"/>
          <p:cNvSpPr/>
          <p:nvPr/>
        </p:nvSpPr>
        <p:spPr>
          <a:xfrm>
            <a:off x="1310222" y="852604"/>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sp>
        <p:nvSpPr>
          <p:cNvPr id="708" name="Google Shape;708;p23"/>
          <p:cNvSpPr/>
          <p:nvPr/>
        </p:nvSpPr>
        <p:spPr>
          <a:xfrm>
            <a:off x="1310222" y="852604"/>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sp>
        <p:nvSpPr>
          <p:cNvPr id="709" name="Google Shape;709;p23"/>
          <p:cNvSpPr/>
          <p:nvPr/>
        </p:nvSpPr>
        <p:spPr>
          <a:xfrm>
            <a:off x="16154383" y="2749854"/>
            <a:ext cx="983082" cy="5885597"/>
          </a:xfrm>
          <a:custGeom>
            <a:rect b="b" l="l" r="r" t="t"/>
            <a:pathLst>
              <a:path extrusionOk="0" h="5885597" w="983082">
                <a:moveTo>
                  <a:pt x="0" y="0"/>
                </a:moveTo>
                <a:lnTo>
                  <a:pt x="983082" y="0"/>
                </a:lnTo>
                <a:lnTo>
                  <a:pt x="983082" y="5885596"/>
                </a:lnTo>
                <a:lnTo>
                  <a:pt x="0" y="5885596"/>
                </a:lnTo>
                <a:lnTo>
                  <a:pt x="0" y="0"/>
                </a:lnTo>
                <a:close/>
              </a:path>
            </a:pathLst>
          </a:custGeom>
          <a:blipFill rotWithShape="1">
            <a:blip r:embed="rId5">
              <a:alphaModFix/>
            </a:blip>
            <a:stretch>
              <a:fillRect b="0" l="-750556" r="0" t="-5999"/>
            </a:stretch>
          </a:blipFill>
          <a:ln>
            <a:noFill/>
          </a:ln>
        </p:spPr>
      </p:sp>
      <p:sp>
        <p:nvSpPr>
          <p:cNvPr id="710" name="Google Shape;710;p23"/>
          <p:cNvSpPr/>
          <p:nvPr/>
        </p:nvSpPr>
        <p:spPr>
          <a:xfrm>
            <a:off x="2700326" y="7037074"/>
            <a:ext cx="12367326" cy="2068148"/>
          </a:xfrm>
          <a:custGeom>
            <a:rect b="b" l="l" r="r" t="t"/>
            <a:pathLst>
              <a:path extrusionOk="0" h="2068148" w="12367326">
                <a:moveTo>
                  <a:pt x="0" y="0"/>
                </a:moveTo>
                <a:lnTo>
                  <a:pt x="12367326" y="0"/>
                </a:lnTo>
                <a:lnTo>
                  <a:pt x="12367326" y="2068148"/>
                </a:lnTo>
                <a:lnTo>
                  <a:pt x="0" y="2068148"/>
                </a:lnTo>
                <a:lnTo>
                  <a:pt x="0" y="0"/>
                </a:lnTo>
                <a:close/>
              </a:path>
            </a:pathLst>
          </a:custGeom>
          <a:blipFill rotWithShape="1">
            <a:blip r:embed="rId3">
              <a:alphaModFix/>
            </a:blip>
            <a:stretch>
              <a:fillRect b="-1633" l="0" r="-10377" t="-264533"/>
            </a:stretch>
          </a:blipFill>
          <a:ln>
            <a:noFill/>
          </a:ln>
        </p:spPr>
      </p:sp>
      <p:grpSp>
        <p:nvGrpSpPr>
          <p:cNvPr id="711" name="Google Shape;711;p23"/>
          <p:cNvGrpSpPr/>
          <p:nvPr/>
        </p:nvGrpSpPr>
        <p:grpSpPr>
          <a:xfrm>
            <a:off x="3389644" y="7000909"/>
            <a:ext cx="1767779" cy="406442"/>
            <a:chOff x="0" y="-9525"/>
            <a:chExt cx="465588" cy="107047"/>
          </a:xfrm>
        </p:grpSpPr>
        <p:sp>
          <p:nvSpPr>
            <p:cNvPr id="712" name="Google Shape;712;p23"/>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sp>
        <p:sp>
          <p:nvSpPr>
            <p:cNvPr id="713" name="Google Shape;713;p23"/>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4" name="Google Shape;714;p23"/>
          <p:cNvGrpSpPr/>
          <p:nvPr/>
        </p:nvGrpSpPr>
        <p:grpSpPr>
          <a:xfrm>
            <a:off x="3389644" y="3348176"/>
            <a:ext cx="1767779" cy="406442"/>
            <a:chOff x="0" y="-9525"/>
            <a:chExt cx="465588" cy="107047"/>
          </a:xfrm>
        </p:grpSpPr>
        <p:sp>
          <p:nvSpPr>
            <p:cNvPr id="715" name="Google Shape;715;p23"/>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sp>
        <p:sp>
          <p:nvSpPr>
            <p:cNvPr id="716" name="Google Shape;716;p23"/>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7" name="Google Shape;717;p23"/>
          <p:cNvGrpSpPr/>
          <p:nvPr/>
        </p:nvGrpSpPr>
        <p:grpSpPr>
          <a:xfrm>
            <a:off x="4180608" y="2770839"/>
            <a:ext cx="10887044" cy="384902"/>
            <a:chOff x="0" y="-9525"/>
            <a:chExt cx="2867370" cy="101373"/>
          </a:xfrm>
        </p:grpSpPr>
        <p:sp>
          <p:nvSpPr>
            <p:cNvPr id="718" name="Google Shape;718;p23"/>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sp>
        <p:sp>
          <p:nvSpPr>
            <p:cNvPr id="719" name="Google Shape;719;p23"/>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0" name="Google Shape;720;p23"/>
          <p:cNvSpPr txBox="1"/>
          <p:nvPr/>
        </p:nvSpPr>
        <p:spPr>
          <a:xfrm>
            <a:off x="2172510" y="829585"/>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CORRÉLATIONS</a:t>
            </a:r>
            <a:endParaRPr/>
          </a:p>
        </p:txBody>
      </p:sp>
      <p:sp>
        <p:nvSpPr>
          <p:cNvPr id="721" name="Google Shape;721;p23"/>
          <p:cNvSpPr txBox="1"/>
          <p:nvPr/>
        </p:nvSpPr>
        <p:spPr>
          <a:xfrm>
            <a:off x="2172510" y="396565"/>
            <a:ext cx="4278247"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722" name="Google Shape;722;p23"/>
          <p:cNvSpPr txBox="1"/>
          <p:nvPr/>
        </p:nvSpPr>
        <p:spPr>
          <a:xfrm>
            <a:off x="3967779" y="2498429"/>
            <a:ext cx="978038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PIB vs Investissement en énergies renouvelables </a:t>
            </a:r>
            <a:endParaRPr/>
          </a:p>
        </p:txBody>
      </p:sp>
      <p:sp>
        <p:nvSpPr>
          <p:cNvPr id="723" name="Google Shape;723;p23"/>
          <p:cNvSpPr txBox="1"/>
          <p:nvPr/>
        </p:nvSpPr>
        <p:spPr>
          <a:xfrm>
            <a:off x="3967779" y="6410180"/>
            <a:ext cx="985147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487307"/>
                </a:solidFill>
                <a:latin typeface="Arial"/>
                <a:ea typeface="Arial"/>
                <a:cs typeface="Arial"/>
                <a:sym typeface="Arial"/>
              </a:rPr>
              <a:t>Heatmap corrélation GCI vs Investissement en énergies renouvelables </a:t>
            </a:r>
            <a:endParaRPr/>
          </a:p>
        </p:txBody>
      </p:sp>
      <p:grpSp>
        <p:nvGrpSpPr>
          <p:cNvPr id="724" name="Google Shape;724;p23"/>
          <p:cNvGrpSpPr/>
          <p:nvPr/>
        </p:nvGrpSpPr>
        <p:grpSpPr>
          <a:xfrm>
            <a:off x="4333008" y="2923239"/>
            <a:ext cx="10887044" cy="384902"/>
            <a:chOff x="0" y="-9525"/>
            <a:chExt cx="2867370" cy="101373"/>
          </a:xfrm>
        </p:grpSpPr>
        <p:sp>
          <p:nvSpPr>
            <p:cNvPr id="725" name="Google Shape;725;p23"/>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sp>
        <p:sp>
          <p:nvSpPr>
            <p:cNvPr id="726" name="Google Shape;726;p23"/>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p24"/>
          <p:cNvGrpSpPr/>
          <p:nvPr/>
        </p:nvGrpSpPr>
        <p:grpSpPr>
          <a:xfrm>
            <a:off x="0" y="-144661"/>
            <a:ext cx="18288000" cy="10431661"/>
            <a:chOff x="0" y="-38100"/>
            <a:chExt cx="4816593" cy="2747433"/>
          </a:xfrm>
        </p:grpSpPr>
        <p:sp>
          <p:nvSpPr>
            <p:cNvPr id="732" name="Google Shape;732;p2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733" name="Google Shape;733;p24"/>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4" name="Google Shape;734;p24"/>
          <p:cNvSpPr txBox="1"/>
          <p:nvPr/>
        </p:nvSpPr>
        <p:spPr>
          <a:xfrm>
            <a:off x="1377128" y="2491073"/>
            <a:ext cx="15533745" cy="334356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Partie 2 - Analyse micro</a:t>
            </a:r>
            <a:endParaRPr/>
          </a:p>
        </p:txBody>
      </p:sp>
      <p:sp>
        <p:nvSpPr>
          <p:cNvPr id="735" name="Google Shape;735;p24"/>
          <p:cNvSpPr/>
          <p:nvPr/>
        </p:nvSpPr>
        <p:spPr>
          <a:xfrm>
            <a:off x="1377128" y="4229528"/>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25"/>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745" name="Google Shape;745;p25"/>
          <p:cNvSpPr/>
          <p:nvPr/>
        </p:nvSpPr>
        <p:spPr>
          <a:xfrm>
            <a:off x="2147062"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sp>
      <p:grpSp>
        <p:nvGrpSpPr>
          <p:cNvPr id="746" name="Google Shape;746;p25"/>
          <p:cNvGrpSpPr/>
          <p:nvPr/>
        </p:nvGrpSpPr>
        <p:grpSpPr>
          <a:xfrm>
            <a:off x="2147062" y="5310792"/>
            <a:ext cx="1158387" cy="316751"/>
            <a:chOff x="0" y="0"/>
            <a:chExt cx="1544516" cy="422335"/>
          </a:xfrm>
        </p:grpSpPr>
        <p:sp>
          <p:nvSpPr>
            <p:cNvPr id="747" name="Google Shape;747;p25"/>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sp>
        <p:sp>
          <p:nvSpPr>
            <p:cNvPr id="748" name="Google Shape;748;p25"/>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sp>
      </p:grpSp>
      <p:sp>
        <p:nvSpPr>
          <p:cNvPr id="749" name="Google Shape;749;p25"/>
          <p:cNvSpPr/>
          <p:nvPr/>
        </p:nvSpPr>
        <p:spPr>
          <a:xfrm>
            <a:off x="2255355"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7" l="0" r="-3219" t="0"/>
            </a:stretch>
          </a:blipFill>
          <a:ln>
            <a:noFill/>
          </a:ln>
        </p:spPr>
      </p:sp>
      <p:cxnSp>
        <p:nvCxnSpPr>
          <p:cNvPr id="750" name="Google Shape;750;p25"/>
          <p:cNvCxnSpPr/>
          <p:nvPr/>
        </p:nvCxnSpPr>
        <p:spPr>
          <a:xfrm flipH="1" rot="10800000">
            <a:off x="10094674" y="215311"/>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751" name="Google Shape;751;p25"/>
          <p:cNvCxnSpPr/>
          <p:nvPr/>
        </p:nvCxnSpPr>
        <p:spPr>
          <a:xfrm>
            <a:off x="2286425"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752" name="Google Shape;752;p25"/>
          <p:cNvCxnSpPr/>
          <p:nvPr/>
        </p:nvCxnSpPr>
        <p:spPr>
          <a:xfrm>
            <a:off x="2172510" y="4378958"/>
            <a:ext cx="7845534" cy="0"/>
          </a:xfrm>
          <a:prstGeom prst="straightConnector1">
            <a:avLst/>
          </a:prstGeom>
          <a:noFill/>
          <a:ln cap="flat" cmpd="sng" w="9525">
            <a:solidFill>
              <a:srgbClr val="ACAEB5"/>
            </a:solidFill>
            <a:prstDash val="solid"/>
            <a:round/>
            <a:headEnd len="sm" w="sm" type="none"/>
            <a:tailEnd len="sm" w="sm" type="none"/>
          </a:ln>
        </p:spPr>
      </p:cxnSp>
      <p:cxnSp>
        <p:nvCxnSpPr>
          <p:cNvPr id="753" name="Google Shape;753;p25"/>
          <p:cNvCxnSpPr/>
          <p:nvPr/>
        </p:nvCxnSpPr>
        <p:spPr>
          <a:xfrm flipH="1">
            <a:off x="10104205"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754" name="Google Shape;754;p25"/>
          <p:cNvGrpSpPr/>
          <p:nvPr/>
        </p:nvGrpSpPr>
        <p:grpSpPr>
          <a:xfrm>
            <a:off x="10131965" y="6933274"/>
            <a:ext cx="7908658" cy="3117017"/>
            <a:chOff x="0" y="-9525"/>
            <a:chExt cx="2082939" cy="820943"/>
          </a:xfrm>
        </p:grpSpPr>
        <p:sp>
          <p:nvSpPr>
            <p:cNvPr id="755" name="Google Shape;755;p25"/>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588"/>
              </a:srgbClr>
            </a:solidFill>
            <a:ln>
              <a:noFill/>
            </a:ln>
          </p:spPr>
        </p:sp>
        <p:sp>
          <p:nvSpPr>
            <p:cNvPr id="756" name="Google Shape;756;p25"/>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7" name="Google Shape;757;p25"/>
          <p:cNvSpPr/>
          <p:nvPr/>
        </p:nvSpPr>
        <p:spPr>
          <a:xfrm>
            <a:off x="10611817"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sp>
      <p:grpSp>
        <p:nvGrpSpPr>
          <p:cNvPr id="758" name="Google Shape;758;p25"/>
          <p:cNvGrpSpPr/>
          <p:nvPr/>
        </p:nvGrpSpPr>
        <p:grpSpPr>
          <a:xfrm>
            <a:off x="2218038" y="3598191"/>
            <a:ext cx="7702023" cy="438756"/>
            <a:chOff x="0" y="0"/>
            <a:chExt cx="10269364" cy="585008"/>
          </a:xfrm>
        </p:grpSpPr>
        <p:sp>
          <p:nvSpPr>
            <p:cNvPr id="759" name="Google Shape;759;p25"/>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sp>
        <p:sp>
          <p:nvSpPr>
            <p:cNvPr id="760" name="Google Shape;760;p25"/>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4,38 </a:t>
              </a:r>
              <a:r>
                <a:rPr b="0" i="0" lang="en-US" sz="1979" u="none" cap="none" strike="noStrike">
                  <a:solidFill>
                    <a:srgbClr val="647B54"/>
                  </a:solidFill>
                  <a:latin typeface="Arial"/>
                  <a:ea typeface="Arial"/>
                  <a:cs typeface="Arial"/>
                  <a:sym typeface="Arial"/>
                </a:rPr>
                <a:t>/ 7</a:t>
              </a:r>
              <a:endParaRPr/>
            </a:p>
          </p:txBody>
        </p:sp>
      </p:grpSp>
      <p:sp>
        <p:nvSpPr>
          <p:cNvPr id="761" name="Google Shape;761;p25"/>
          <p:cNvSpPr/>
          <p:nvPr/>
        </p:nvSpPr>
        <p:spPr>
          <a:xfrm>
            <a:off x="10611817"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9">
              <a:alphaModFix/>
            </a:blip>
            <a:stretch>
              <a:fillRect b="0" l="0" r="0" t="0"/>
            </a:stretch>
          </a:blipFill>
          <a:ln>
            <a:noFill/>
          </a:ln>
        </p:spPr>
      </p:sp>
      <p:sp>
        <p:nvSpPr>
          <p:cNvPr id="762" name="Google Shape;762;p25"/>
          <p:cNvSpPr/>
          <p:nvPr/>
        </p:nvSpPr>
        <p:spPr>
          <a:xfrm>
            <a:off x="2147062" y="8372139"/>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sp>
      <p:sp>
        <p:nvSpPr>
          <p:cNvPr id="763" name="Google Shape;763;p25"/>
          <p:cNvSpPr txBox="1"/>
          <p:nvPr/>
        </p:nvSpPr>
        <p:spPr>
          <a:xfrm>
            <a:off x="2979356" y="8470792"/>
            <a:ext cx="551808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764" name="Google Shape;764;p25"/>
          <p:cNvSpPr txBox="1"/>
          <p:nvPr/>
        </p:nvSpPr>
        <p:spPr>
          <a:xfrm>
            <a:off x="2979356" y="9312421"/>
            <a:ext cx="2075325"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14,7%</a:t>
            </a:r>
            <a:endParaRPr/>
          </a:p>
        </p:txBody>
      </p:sp>
      <p:cxnSp>
        <p:nvCxnSpPr>
          <p:cNvPr id="765" name="Google Shape;765;p25"/>
          <p:cNvCxnSpPr/>
          <p:nvPr/>
        </p:nvCxnSpPr>
        <p:spPr>
          <a:xfrm>
            <a:off x="2212000"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766" name="Google Shape;766;p25"/>
          <p:cNvCxnSpPr/>
          <p:nvPr/>
        </p:nvCxnSpPr>
        <p:spPr>
          <a:xfrm>
            <a:off x="22864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767" name="Google Shape;767;p25"/>
          <p:cNvCxnSpPr/>
          <p:nvPr/>
        </p:nvCxnSpPr>
        <p:spPr>
          <a:xfrm>
            <a:off x="10131959"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768" name="Google Shape;768;p25"/>
          <p:cNvGrpSpPr/>
          <p:nvPr/>
        </p:nvGrpSpPr>
        <p:grpSpPr>
          <a:xfrm>
            <a:off x="12082879" y="6546938"/>
            <a:ext cx="797618" cy="422501"/>
            <a:chOff x="0" y="-9525"/>
            <a:chExt cx="210072" cy="111276"/>
          </a:xfrm>
        </p:grpSpPr>
        <p:sp>
          <p:nvSpPr>
            <p:cNvPr id="769" name="Google Shape;769;p25"/>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770" name="Google Shape;770;p25"/>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1" name="Google Shape;771;p25"/>
          <p:cNvGrpSpPr/>
          <p:nvPr/>
        </p:nvGrpSpPr>
        <p:grpSpPr>
          <a:xfrm>
            <a:off x="13215350" y="5773158"/>
            <a:ext cx="639119" cy="494261"/>
            <a:chOff x="0" y="-9525"/>
            <a:chExt cx="168328" cy="130176"/>
          </a:xfrm>
        </p:grpSpPr>
        <p:sp>
          <p:nvSpPr>
            <p:cNvPr id="772" name="Google Shape;772;p25"/>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sp>
        <p:sp>
          <p:nvSpPr>
            <p:cNvPr id="773" name="Google Shape;773;p25"/>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4" name="Google Shape;774;p25"/>
          <p:cNvSpPr/>
          <p:nvPr/>
        </p:nvSpPr>
        <p:spPr>
          <a:xfrm>
            <a:off x="2286425" y="2396144"/>
            <a:ext cx="898082" cy="570282"/>
          </a:xfrm>
          <a:custGeom>
            <a:rect b="b" l="l" r="r" t="t"/>
            <a:pathLst>
              <a:path extrusionOk="0" h="570282" w="898082">
                <a:moveTo>
                  <a:pt x="0" y="0"/>
                </a:moveTo>
                <a:lnTo>
                  <a:pt x="898082" y="0"/>
                </a:lnTo>
                <a:lnTo>
                  <a:pt x="898082" y="570282"/>
                </a:lnTo>
                <a:lnTo>
                  <a:pt x="0" y="570282"/>
                </a:lnTo>
                <a:lnTo>
                  <a:pt x="0" y="0"/>
                </a:lnTo>
                <a:close/>
              </a:path>
            </a:pathLst>
          </a:custGeom>
          <a:blipFill rotWithShape="1">
            <a:blip r:embed="rId11">
              <a:alphaModFix/>
            </a:blip>
            <a:stretch>
              <a:fillRect b="0" l="0" r="0" t="0"/>
            </a:stretch>
          </a:blipFill>
          <a:ln>
            <a:noFill/>
          </a:ln>
        </p:spPr>
      </p:sp>
      <p:sp>
        <p:nvSpPr>
          <p:cNvPr id="775" name="Google Shape;775;p25"/>
          <p:cNvSpPr/>
          <p:nvPr/>
        </p:nvSpPr>
        <p:spPr>
          <a:xfrm>
            <a:off x="11423981" y="697874"/>
            <a:ext cx="4860975" cy="2388583"/>
          </a:xfrm>
          <a:custGeom>
            <a:rect b="b" l="l" r="r" t="t"/>
            <a:pathLst>
              <a:path extrusionOk="0" h="2388583" w="4860975">
                <a:moveTo>
                  <a:pt x="0" y="0"/>
                </a:moveTo>
                <a:lnTo>
                  <a:pt x="4860975" y="0"/>
                </a:lnTo>
                <a:lnTo>
                  <a:pt x="4860975" y="2388583"/>
                </a:lnTo>
                <a:lnTo>
                  <a:pt x="0" y="2388583"/>
                </a:lnTo>
                <a:lnTo>
                  <a:pt x="0" y="0"/>
                </a:lnTo>
                <a:close/>
              </a:path>
            </a:pathLst>
          </a:custGeom>
          <a:blipFill rotWithShape="1">
            <a:blip r:embed="rId12">
              <a:alphaModFix/>
            </a:blip>
            <a:stretch>
              <a:fillRect b="0" l="0" r="0" t="0"/>
            </a:stretch>
          </a:blipFill>
          <a:ln>
            <a:noFill/>
          </a:ln>
        </p:spPr>
      </p:sp>
      <p:sp>
        <p:nvSpPr>
          <p:cNvPr id="776" name="Google Shape;776;p25"/>
          <p:cNvSpPr/>
          <p:nvPr/>
        </p:nvSpPr>
        <p:spPr>
          <a:xfrm>
            <a:off x="10555288" y="3898906"/>
            <a:ext cx="2884371" cy="2840997"/>
          </a:xfrm>
          <a:custGeom>
            <a:rect b="b" l="l" r="r" t="t"/>
            <a:pathLst>
              <a:path extrusionOk="0" h="2840997" w="2884371">
                <a:moveTo>
                  <a:pt x="0" y="0"/>
                </a:moveTo>
                <a:lnTo>
                  <a:pt x="2884371" y="0"/>
                </a:lnTo>
                <a:lnTo>
                  <a:pt x="2884371" y="2840996"/>
                </a:lnTo>
                <a:lnTo>
                  <a:pt x="0" y="2840996"/>
                </a:lnTo>
                <a:lnTo>
                  <a:pt x="0" y="0"/>
                </a:lnTo>
                <a:close/>
              </a:path>
            </a:pathLst>
          </a:custGeom>
          <a:blipFill rotWithShape="1">
            <a:blip r:embed="rId13">
              <a:alphaModFix/>
            </a:blip>
            <a:stretch>
              <a:fillRect b="0" l="0" r="0" t="0"/>
            </a:stretch>
          </a:blipFill>
          <a:ln>
            <a:noFill/>
          </a:ln>
        </p:spPr>
      </p:sp>
      <p:grpSp>
        <p:nvGrpSpPr>
          <p:cNvPr id="777" name="Google Shape;777;p25"/>
          <p:cNvGrpSpPr/>
          <p:nvPr/>
        </p:nvGrpSpPr>
        <p:grpSpPr>
          <a:xfrm>
            <a:off x="12895570" y="4103394"/>
            <a:ext cx="688058" cy="280326"/>
            <a:chOff x="0" y="-9525"/>
            <a:chExt cx="181217" cy="73831"/>
          </a:xfrm>
        </p:grpSpPr>
        <p:sp>
          <p:nvSpPr>
            <p:cNvPr id="778" name="Google Shape;778;p25"/>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sp>
        <p:sp>
          <p:nvSpPr>
            <p:cNvPr id="779" name="Google Shape;779;p25"/>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80" name="Google Shape;780;p25"/>
          <p:cNvSpPr txBox="1"/>
          <p:nvPr/>
        </p:nvSpPr>
        <p:spPr>
          <a:xfrm>
            <a:off x="2218038" y="4688238"/>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781" name="Google Shape;781;p25"/>
          <p:cNvSpPr txBox="1"/>
          <p:nvPr/>
        </p:nvSpPr>
        <p:spPr>
          <a:xfrm>
            <a:off x="3559051" y="5301267"/>
            <a:ext cx="3362646"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Innovation</a:t>
            </a:r>
            <a:endParaRPr/>
          </a:p>
        </p:txBody>
      </p:sp>
      <p:sp>
        <p:nvSpPr>
          <p:cNvPr id="782" name="Google Shape;782;p25"/>
          <p:cNvSpPr txBox="1"/>
          <p:nvPr/>
        </p:nvSpPr>
        <p:spPr>
          <a:xfrm>
            <a:off x="10611817"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grpSp>
        <p:nvGrpSpPr>
          <p:cNvPr id="783" name="Google Shape;783;p25"/>
          <p:cNvGrpSpPr/>
          <p:nvPr/>
        </p:nvGrpSpPr>
        <p:grpSpPr>
          <a:xfrm>
            <a:off x="10550915" y="3774891"/>
            <a:ext cx="1210672" cy="299376"/>
            <a:chOff x="0" y="-9525"/>
            <a:chExt cx="318860" cy="78848"/>
          </a:xfrm>
        </p:grpSpPr>
        <p:sp>
          <p:nvSpPr>
            <p:cNvPr id="784" name="Google Shape;784;p25"/>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sp>
        <p:sp>
          <p:nvSpPr>
            <p:cNvPr id="785" name="Google Shape;785;p25"/>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6" name="Google Shape;786;p25"/>
          <p:cNvGrpSpPr/>
          <p:nvPr/>
        </p:nvGrpSpPr>
        <p:grpSpPr>
          <a:xfrm>
            <a:off x="10104199" y="4013016"/>
            <a:ext cx="1210672" cy="299376"/>
            <a:chOff x="0" y="-9525"/>
            <a:chExt cx="318860" cy="78848"/>
          </a:xfrm>
        </p:grpSpPr>
        <p:sp>
          <p:nvSpPr>
            <p:cNvPr id="787" name="Google Shape;787;p25"/>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sp>
        <p:sp>
          <p:nvSpPr>
            <p:cNvPr id="788" name="Google Shape;788;p25"/>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9" name="Google Shape;789;p25"/>
          <p:cNvGrpSpPr/>
          <p:nvPr/>
        </p:nvGrpSpPr>
        <p:grpSpPr>
          <a:xfrm>
            <a:off x="6738463" y="4762543"/>
            <a:ext cx="1210672" cy="299376"/>
            <a:chOff x="0" y="-9525"/>
            <a:chExt cx="318860" cy="78848"/>
          </a:xfrm>
        </p:grpSpPr>
        <p:sp>
          <p:nvSpPr>
            <p:cNvPr id="790" name="Google Shape;790;p25"/>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sp>
        <p:sp>
          <p:nvSpPr>
            <p:cNvPr id="791" name="Google Shape;791;p25"/>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2" name="Google Shape;792;p25"/>
          <p:cNvGrpSpPr/>
          <p:nvPr/>
        </p:nvGrpSpPr>
        <p:grpSpPr>
          <a:xfrm>
            <a:off x="6523353" y="5765576"/>
            <a:ext cx="1210672" cy="299376"/>
            <a:chOff x="0" y="-9525"/>
            <a:chExt cx="318860" cy="78848"/>
          </a:xfrm>
        </p:grpSpPr>
        <p:sp>
          <p:nvSpPr>
            <p:cNvPr id="793" name="Google Shape;793;p25"/>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sp>
        <p:sp>
          <p:nvSpPr>
            <p:cNvPr id="794" name="Google Shape;794;p25"/>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5" name="Google Shape;795;p25"/>
          <p:cNvGrpSpPr/>
          <p:nvPr/>
        </p:nvGrpSpPr>
        <p:grpSpPr>
          <a:xfrm>
            <a:off x="10248511" y="4385655"/>
            <a:ext cx="676134" cy="378204"/>
            <a:chOff x="0" y="-9525"/>
            <a:chExt cx="178076" cy="99609"/>
          </a:xfrm>
        </p:grpSpPr>
        <p:sp>
          <p:nvSpPr>
            <p:cNvPr id="796" name="Google Shape;796;p25"/>
            <p:cNvSpPr/>
            <p:nvPr/>
          </p:nvSpPr>
          <p:spPr>
            <a:xfrm>
              <a:off x="0" y="0"/>
              <a:ext cx="178076" cy="90084"/>
            </a:xfrm>
            <a:custGeom>
              <a:rect b="b" l="l" r="r" t="t"/>
              <a:pathLst>
                <a:path extrusionOk="0" h="90084" w="178076">
                  <a:moveTo>
                    <a:pt x="0" y="0"/>
                  </a:moveTo>
                  <a:lnTo>
                    <a:pt x="178076" y="0"/>
                  </a:lnTo>
                  <a:lnTo>
                    <a:pt x="178076" y="90084"/>
                  </a:lnTo>
                  <a:lnTo>
                    <a:pt x="0" y="90084"/>
                  </a:lnTo>
                  <a:close/>
                </a:path>
              </a:pathLst>
            </a:custGeom>
            <a:solidFill>
              <a:srgbClr val="FFFFFF"/>
            </a:solidFill>
            <a:ln>
              <a:noFill/>
            </a:ln>
          </p:spPr>
        </p:sp>
        <p:sp>
          <p:nvSpPr>
            <p:cNvPr id="797" name="Google Shape;797;p25"/>
            <p:cNvSpPr txBox="1"/>
            <p:nvPr/>
          </p:nvSpPr>
          <p:spPr>
            <a:xfrm>
              <a:off x="0" y="-9525"/>
              <a:ext cx="178076" cy="9960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8" name="Google Shape;798;p25"/>
          <p:cNvSpPr/>
          <p:nvPr/>
        </p:nvSpPr>
        <p:spPr>
          <a:xfrm>
            <a:off x="13391332" y="4473185"/>
            <a:ext cx="285592" cy="1951542"/>
          </a:xfrm>
          <a:custGeom>
            <a:rect b="b" l="l" r="r" t="t"/>
            <a:pathLst>
              <a:path extrusionOk="0" h="1951542" w="285592">
                <a:moveTo>
                  <a:pt x="0" y="0"/>
                </a:moveTo>
                <a:lnTo>
                  <a:pt x="285591" y="0"/>
                </a:lnTo>
                <a:lnTo>
                  <a:pt x="285591" y="1951542"/>
                </a:lnTo>
                <a:lnTo>
                  <a:pt x="0" y="1951542"/>
                </a:lnTo>
                <a:lnTo>
                  <a:pt x="0" y="0"/>
                </a:lnTo>
                <a:close/>
              </a:path>
            </a:pathLst>
          </a:custGeom>
          <a:blipFill rotWithShape="1">
            <a:blip r:embed="rId14">
              <a:alphaModFix/>
            </a:blip>
            <a:stretch>
              <a:fillRect b="0" l="0" r="0" t="0"/>
            </a:stretch>
          </a:blipFill>
          <a:ln>
            <a:noFill/>
          </a:ln>
        </p:spPr>
      </p:sp>
      <p:sp>
        <p:nvSpPr>
          <p:cNvPr id="799" name="Google Shape;799;p25"/>
          <p:cNvSpPr txBox="1"/>
          <p:nvPr/>
        </p:nvSpPr>
        <p:spPr>
          <a:xfrm>
            <a:off x="13737962" y="5325982"/>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800" name="Google Shape;800;p25"/>
          <p:cNvSpPr txBox="1"/>
          <p:nvPr/>
        </p:nvSpPr>
        <p:spPr>
          <a:xfrm>
            <a:off x="13747077" y="45445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801" name="Google Shape;801;p25"/>
          <p:cNvSpPr txBox="1"/>
          <p:nvPr/>
        </p:nvSpPr>
        <p:spPr>
          <a:xfrm>
            <a:off x="13747077" y="4801599"/>
            <a:ext cx="1547952"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802" name="Google Shape;802;p25"/>
          <p:cNvSpPr txBox="1"/>
          <p:nvPr/>
        </p:nvSpPr>
        <p:spPr>
          <a:xfrm>
            <a:off x="13747077" y="558341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803" name="Google Shape;803;p25"/>
          <p:cNvSpPr txBox="1"/>
          <p:nvPr/>
        </p:nvSpPr>
        <p:spPr>
          <a:xfrm>
            <a:off x="13747077" y="585329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804" name="Google Shape;804;p25"/>
          <p:cNvSpPr txBox="1"/>
          <p:nvPr/>
        </p:nvSpPr>
        <p:spPr>
          <a:xfrm>
            <a:off x="13747077" y="5059028"/>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805" name="Google Shape;805;p25"/>
          <p:cNvSpPr txBox="1"/>
          <p:nvPr/>
        </p:nvSpPr>
        <p:spPr>
          <a:xfrm>
            <a:off x="13747077" y="6137638"/>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 fuel cells</a:t>
            </a:r>
            <a:endParaRPr/>
          </a:p>
        </p:txBody>
      </p:sp>
      <p:sp>
        <p:nvSpPr>
          <p:cNvPr id="806" name="Google Shape;806;p25"/>
          <p:cNvSpPr txBox="1"/>
          <p:nvPr/>
        </p:nvSpPr>
        <p:spPr>
          <a:xfrm>
            <a:off x="3216563"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Slovaquie</a:t>
            </a:r>
            <a:endParaRPr/>
          </a:p>
        </p:txBody>
      </p:sp>
      <p:sp>
        <p:nvSpPr>
          <p:cNvPr id="807" name="Google Shape;807;p25"/>
          <p:cNvSpPr txBox="1"/>
          <p:nvPr/>
        </p:nvSpPr>
        <p:spPr>
          <a:xfrm>
            <a:off x="2147062" y="1321488"/>
            <a:ext cx="4936306"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FOCUS PAYS</a:t>
            </a:r>
            <a:endParaRPr/>
          </a:p>
        </p:txBody>
      </p:sp>
      <p:sp>
        <p:nvSpPr>
          <p:cNvPr id="808" name="Google Shape;808;p25"/>
          <p:cNvSpPr txBox="1"/>
          <p:nvPr/>
        </p:nvSpPr>
        <p:spPr>
          <a:xfrm>
            <a:off x="11423981"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809" name="Google Shape;809;p25"/>
          <p:cNvSpPr txBox="1"/>
          <p:nvPr/>
        </p:nvSpPr>
        <p:spPr>
          <a:xfrm>
            <a:off x="2172510" y="894024"/>
            <a:ext cx="2075804"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low</a:t>
            </a:r>
            <a:endParaRPr/>
          </a:p>
        </p:txBody>
      </p:sp>
      <p:sp>
        <p:nvSpPr>
          <p:cNvPr id="810" name="Google Shape;810;p25"/>
          <p:cNvSpPr txBox="1"/>
          <p:nvPr/>
        </p:nvSpPr>
        <p:spPr>
          <a:xfrm>
            <a:off x="3559051" y="6312602"/>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811" name="Google Shape;811;p25"/>
          <p:cNvSpPr txBox="1"/>
          <p:nvPr/>
        </p:nvSpPr>
        <p:spPr>
          <a:xfrm>
            <a:off x="3559051" y="7212756"/>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p:txBody>
      </p:sp>
      <p:sp>
        <p:nvSpPr>
          <p:cNvPr id="812" name="Google Shape;812;p25"/>
          <p:cNvSpPr txBox="1"/>
          <p:nvPr/>
        </p:nvSpPr>
        <p:spPr>
          <a:xfrm>
            <a:off x="11648380" y="7267558"/>
            <a:ext cx="6164097" cy="16036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FFFFFF"/>
                </a:solidFill>
                <a:latin typeface="Arial"/>
                <a:ea typeface="Arial"/>
                <a:cs typeface="Arial"/>
                <a:sym typeface="Arial"/>
              </a:rPr>
              <a:t>Politique énergétique en vigueur</a:t>
            </a:r>
            <a:endParaRPr/>
          </a:p>
          <a:p>
            <a:pPr indent="0" lvl="0" marL="0" marR="0" rtl="0" algn="l">
              <a:lnSpc>
                <a:spcPct val="130065"/>
              </a:lnSpc>
              <a:spcBef>
                <a:spcPts val="0"/>
              </a:spcBef>
              <a:spcAft>
                <a:spcPts val="0"/>
              </a:spcAft>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Objectifs 20/20/20 de l’UE l'Union globalement atteint</a:t>
            </a:r>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La Slovaquie a suivi les tendances de l’UE</a:t>
            </a:r>
            <a:endParaRPr/>
          </a:p>
        </p:txBody>
      </p:sp>
      <p:sp>
        <p:nvSpPr>
          <p:cNvPr id="813" name="Google Shape;813;p25"/>
          <p:cNvSpPr txBox="1"/>
          <p:nvPr/>
        </p:nvSpPr>
        <p:spPr>
          <a:xfrm>
            <a:off x="12119510" y="513809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44,09%</a:t>
            </a:r>
            <a:endParaRPr/>
          </a:p>
        </p:txBody>
      </p:sp>
      <p:sp>
        <p:nvSpPr>
          <p:cNvPr id="814" name="Google Shape;814;p25"/>
          <p:cNvSpPr txBox="1"/>
          <p:nvPr/>
        </p:nvSpPr>
        <p:spPr>
          <a:xfrm>
            <a:off x="11238973" y="596296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21,48%</a:t>
            </a:r>
            <a:endParaRPr/>
          </a:p>
        </p:txBody>
      </p:sp>
      <p:sp>
        <p:nvSpPr>
          <p:cNvPr id="815" name="Google Shape;815;p25"/>
          <p:cNvSpPr txBox="1"/>
          <p:nvPr/>
        </p:nvSpPr>
        <p:spPr>
          <a:xfrm>
            <a:off x="10641540" y="534895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13,88%</a:t>
            </a:r>
            <a:endParaRPr/>
          </a:p>
        </p:txBody>
      </p:sp>
      <p:sp>
        <p:nvSpPr>
          <p:cNvPr id="816" name="Google Shape;816;p25"/>
          <p:cNvSpPr txBox="1"/>
          <p:nvPr/>
        </p:nvSpPr>
        <p:spPr>
          <a:xfrm>
            <a:off x="10641540" y="482376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7,59%</a:t>
            </a:r>
            <a:endParaRPr/>
          </a:p>
        </p:txBody>
      </p:sp>
      <p:sp>
        <p:nvSpPr>
          <p:cNvPr id="817" name="Google Shape;817;p25"/>
          <p:cNvSpPr txBox="1"/>
          <p:nvPr/>
        </p:nvSpPr>
        <p:spPr>
          <a:xfrm>
            <a:off x="10924645" y="445413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7,48%</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6"/>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827" name="Google Shape;827;p26"/>
          <p:cNvSpPr/>
          <p:nvPr/>
        </p:nvSpPr>
        <p:spPr>
          <a:xfrm>
            <a:off x="2147062"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sp>
      <p:grpSp>
        <p:nvGrpSpPr>
          <p:cNvPr id="828" name="Google Shape;828;p26"/>
          <p:cNvGrpSpPr/>
          <p:nvPr/>
        </p:nvGrpSpPr>
        <p:grpSpPr>
          <a:xfrm>
            <a:off x="2147062" y="5310792"/>
            <a:ext cx="1158387" cy="316751"/>
            <a:chOff x="0" y="0"/>
            <a:chExt cx="1544516" cy="422335"/>
          </a:xfrm>
        </p:grpSpPr>
        <p:sp>
          <p:nvSpPr>
            <p:cNvPr id="829" name="Google Shape;829;p26"/>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sp>
        <p:sp>
          <p:nvSpPr>
            <p:cNvPr id="830" name="Google Shape;830;p26"/>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sp>
      </p:grpSp>
      <p:sp>
        <p:nvSpPr>
          <p:cNvPr id="831" name="Google Shape;831;p26"/>
          <p:cNvSpPr/>
          <p:nvPr/>
        </p:nvSpPr>
        <p:spPr>
          <a:xfrm>
            <a:off x="2255355"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7" l="0" r="-3219" t="0"/>
            </a:stretch>
          </a:blipFill>
          <a:ln>
            <a:noFill/>
          </a:ln>
        </p:spPr>
      </p:sp>
      <p:cxnSp>
        <p:nvCxnSpPr>
          <p:cNvPr id="832" name="Google Shape;832;p26"/>
          <p:cNvCxnSpPr/>
          <p:nvPr/>
        </p:nvCxnSpPr>
        <p:spPr>
          <a:xfrm flipH="1" rot="10800000">
            <a:off x="10127197"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833" name="Google Shape;833;p26"/>
          <p:cNvCxnSpPr/>
          <p:nvPr/>
        </p:nvCxnSpPr>
        <p:spPr>
          <a:xfrm>
            <a:off x="2286425"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834" name="Google Shape;834;p26"/>
          <p:cNvCxnSpPr/>
          <p:nvPr/>
        </p:nvCxnSpPr>
        <p:spPr>
          <a:xfrm>
            <a:off x="2218038"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835" name="Google Shape;835;p26"/>
          <p:cNvCxnSpPr/>
          <p:nvPr/>
        </p:nvCxnSpPr>
        <p:spPr>
          <a:xfrm flipH="1">
            <a:off x="10131965"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836" name="Google Shape;836;p26"/>
          <p:cNvGrpSpPr/>
          <p:nvPr/>
        </p:nvGrpSpPr>
        <p:grpSpPr>
          <a:xfrm>
            <a:off x="10131965" y="6933274"/>
            <a:ext cx="7908658" cy="3117017"/>
            <a:chOff x="0" y="-9525"/>
            <a:chExt cx="2082939" cy="820943"/>
          </a:xfrm>
        </p:grpSpPr>
        <p:sp>
          <p:nvSpPr>
            <p:cNvPr id="837" name="Google Shape;837;p26"/>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588"/>
              </a:srgbClr>
            </a:solidFill>
            <a:ln>
              <a:noFill/>
            </a:ln>
          </p:spPr>
        </p:sp>
        <p:sp>
          <p:nvSpPr>
            <p:cNvPr id="838" name="Google Shape;838;p26"/>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39" name="Google Shape;839;p26"/>
          <p:cNvSpPr/>
          <p:nvPr/>
        </p:nvSpPr>
        <p:spPr>
          <a:xfrm>
            <a:off x="10611817"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sp>
      <p:grpSp>
        <p:nvGrpSpPr>
          <p:cNvPr id="840" name="Google Shape;840;p26"/>
          <p:cNvGrpSpPr/>
          <p:nvPr/>
        </p:nvGrpSpPr>
        <p:grpSpPr>
          <a:xfrm>
            <a:off x="2218038" y="3598191"/>
            <a:ext cx="7702023" cy="438756"/>
            <a:chOff x="0" y="0"/>
            <a:chExt cx="10269364" cy="585008"/>
          </a:xfrm>
        </p:grpSpPr>
        <p:sp>
          <p:nvSpPr>
            <p:cNvPr id="841" name="Google Shape;841;p26"/>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sp>
        <p:sp>
          <p:nvSpPr>
            <p:cNvPr id="842" name="Google Shape;842;p26"/>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4,59 </a:t>
              </a:r>
              <a:r>
                <a:rPr b="0" i="0" lang="en-US" sz="1979" u="none" cap="none" strike="noStrike">
                  <a:solidFill>
                    <a:srgbClr val="647B54"/>
                  </a:solidFill>
                  <a:latin typeface="Arial"/>
                  <a:ea typeface="Arial"/>
                  <a:cs typeface="Arial"/>
                  <a:sym typeface="Arial"/>
                </a:rPr>
                <a:t>/ 7</a:t>
              </a:r>
              <a:endParaRPr/>
            </a:p>
          </p:txBody>
        </p:sp>
      </p:grpSp>
      <p:sp>
        <p:nvSpPr>
          <p:cNvPr id="843" name="Google Shape;843;p26"/>
          <p:cNvSpPr/>
          <p:nvPr/>
        </p:nvSpPr>
        <p:spPr>
          <a:xfrm>
            <a:off x="10611817"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9">
              <a:alphaModFix/>
            </a:blip>
            <a:stretch>
              <a:fillRect b="0" l="0" r="0" t="0"/>
            </a:stretch>
          </a:blipFill>
          <a:ln>
            <a:noFill/>
          </a:ln>
        </p:spPr>
      </p:sp>
      <p:grpSp>
        <p:nvGrpSpPr>
          <p:cNvPr id="844" name="Google Shape;844;p26"/>
          <p:cNvGrpSpPr/>
          <p:nvPr/>
        </p:nvGrpSpPr>
        <p:grpSpPr>
          <a:xfrm>
            <a:off x="2065187" y="8511585"/>
            <a:ext cx="6350375" cy="1567281"/>
            <a:chOff x="0" y="0"/>
            <a:chExt cx="8467166" cy="2089708"/>
          </a:xfrm>
        </p:grpSpPr>
        <p:sp>
          <p:nvSpPr>
            <p:cNvPr id="845" name="Google Shape;845;p26"/>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10">
                <a:alphaModFix/>
              </a:blip>
              <a:stretch>
                <a:fillRect b="0" l="0" r="0" t="0"/>
              </a:stretch>
            </a:blipFill>
            <a:ln>
              <a:noFill/>
            </a:ln>
          </p:spPr>
        </p:sp>
        <p:sp>
          <p:nvSpPr>
            <p:cNvPr id="846" name="Google Shape;846;p26"/>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847" name="Google Shape;847;p26"/>
            <p:cNvSpPr txBox="1"/>
            <p:nvPr/>
          </p:nvSpPr>
          <p:spPr>
            <a:xfrm>
              <a:off x="1109726" y="1266409"/>
              <a:ext cx="3044206"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1,9%</a:t>
              </a:r>
              <a:endParaRPr/>
            </a:p>
          </p:txBody>
        </p:sp>
      </p:grpSp>
      <p:cxnSp>
        <p:nvCxnSpPr>
          <p:cNvPr id="848" name="Google Shape;848;p26"/>
          <p:cNvCxnSpPr/>
          <p:nvPr/>
        </p:nvCxnSpPr>
        <p:spPr>
          <a:xfrm>
            <a:off x="2212000"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849" name="Google Shape;849;p26"/>
          <p:cNvCxnSpPr/>
          <p:nvPr/>
        </p:nvCxnSpPr>
        <p:spPr>
          <a:xfrm>
            <a:off x="22864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850" name="Google Shape;850;p26"/>
          <p:cNvCxnSpPr/>
          <p:nvPr/>
        </p:nvCxnSpPr>
        <p:spPr>
          <a:xfrm>
            <a:off x="10131959"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851" name="Google Shape;851;p26"/>
          <p:cNvGrpSpPr/>
          <p:nvPr/>
        </p:nvGrpSpPr>
        <p:grpSpPr>
          <a:xfrm>
            <a:off x="10374019" y="4392919"/>
            <a:ext cx="688058" cy="280326"/>
            <a:chOff x="0" y="-9525"/>
            <a:chExt cx="181217" cy="73831"/>
          </a:xfrm>
        </p:grpSpPr>
        <p:sp>
          <p:nvSpPr>
            <p:cNvPr id="852" name="Google Shape;852;p26"/>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sp>
        <p:sp>
          <p:nvSpPr>
            <p:cNvPr id="853" name="Google Shape;853;p26"/>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4" name="Google Shape;854;p26"/>
          <p:cNvGrpSpPr/>
          <p:nvPr/>
        </p:nvGrpSpPr>
        <p:grpSpPr>
          <a:xfrm>
            <a:off x="12288246" y="4036865"/>
            <a:ext cx="753311" cy="455127"/>
            <a:chOff x="0" y="-9525"/>
            <a:chExt cx="198403" cy="119869"/>
          </a:xfrm>
        </p:grpSpPr>
        <p:sp>
          <p:nvSpPr>
            <p:cNvPr id="855" name="Google Shape;855;p26"/>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sp>
        <p:sp>
          <p:nvSpPr>
            <p:cNvPr id="856" name="Google Shape;856;p26"/>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7" name="Google Shape;857;p26"/>
          <p:cNvGrpSpPr/>
          <p:nvPr/>
        </p:nvGrpSpPr>
        <p:grpSpPr>
          <a:xfrm>
            <a:off x="12082879" y="6546938"/>
            <a:ext cx="797618" cy="422501"/>
            <a:chOff x="0" y="-9525"/>
            <a:chExt cx="210072" cy="111276"/>
          </a:xfrm>
        </p:grpSpPr>
        <p:sp>
          <p:nvSpPr>
            <p:cNvPr id="858" name="Google Shape;858;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859" name="Google Shape;859;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0" name="Google Shape;860;p26"/>
          <p:cNvGrpSpPr/>
          <p:nvPr/>
        </p:nvGrpSpPr>
        <p:grpSpPr>
          <a:xfrm>
            <a:off x="10239840" y="6083368"/>
            <a:ext cx="639119" cy="494261"/>
            <a:chOff x="0" y="-9525"/>
            <a:chExt cx="168328" cy="130176"/>
          </a:xfrm>
        </p:grpSpPr>
        <p:sp>
          <p:nvSpPr>
            <p:cNvPr id="861" name="Google Shape;861;p26"/>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sp>
        <p:sp>
          <p:nvSpPr>
            <p:cNvPr id="862" name="Google Shape;862;p26"/>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63" name="Google Shape;863;p26"/>
          <p:cNvSpPr/>
          <p:nvPr/>
        </p:nvSpPr>
        <p:spPr>
          <a:xfrm>
            <a:off x="2286425" y="2431435"/>
            <a:ext cx="889031" cy="564535"/>
          </a:xfrm>
          <a:custGeom>
            <a:rect b="b" l="l" r="r" t="t"/>
            <a:pathLst>
              <a:path extrusionOk="0" h="564535" w="889031">
                <a:moveTo>
                  <a:pt x="0" y="0"/>
                </a:moveTo>
                <a:lnTo>
                  <a:pt x="889031" y="0"/>
                </a:lnTo>
                <a:lnTo>
                  <a:pt x="889031" y="564535"/>
                </a:lnTo>
                <a:lnTo>
                  <a:pt x="0" y="564535"/>
                </a:lnTo>
                <a:lnTo>
                  <a:pt x="0" y="0"/>
                </a:lnTo>
                <a:close/>
              </a:path>
            </a:pathLst>
          </a:custGeom>
          <a:blipFill rotWithShape="1">
            <a:blip r:embed="rId11">
              <a:alphaModFix/>
            </a:blip>
            <a:stretch>
              <a:fillRect b="0" l="0" r="0" t="0"/>
            </a:stretch>
          </a:blipFill>
          <a:ln>
            <a:noFill/>
          </a:ln>
        </p:spPr>
      </p:sp>
      <p:sp>
        <p:nvSpPr>
          <p:cNvPr id="864" name="Google Shape;864;p26"/>
          <p:cNvSpPr/>
          <p:nvPr/>
        </p:nvSpPr>
        <p:spPr>
          <a:xfrm>
            <a:off x="11387016" y="786800"/>
            <a:ext cx="4070646" cy="2209169"/>
          </a:xfrm>
          <a:custGeom>
            <a:rect b="b" l="l" r="r" t="t"/>
            <a:pathLst>
              <a:path extrusionOk="0" h="2209169" w="4070646">
                <a:moveTo>
                  <a:pt x="0" y="0"/>
                </a:moveTo>
                <a:lnTo>
                  <a:pt x="4070646" y="0"/>
                </a:lnTo>
                <a:lnTo>
                  <a:pt x="4070646" y="2209170"/>
                </a:lnTo>
                <a:lnTo>
                  <a:pt x="0" y="2209170"/>
                </a:lnTo>
                <a:lnTo>
                  <a:pt x="0" y="0"/>
                </a:lnTo>
                <a:close/>
              </a:path>
            </a:pathLst>
          </a:custGeom>
          <a:blipFill rotWithShape="1">
            <a:blip r:embed="rId12">
              <a:alphaModFix/>
            </a:blip>
            <a:stretch>
              <a:fillRect b="0" l="0" r="-6643" t="0"/>
            </a:stretch>
          </a:blipFill>
          <a:ln>
            <a:noFill/>
          </a:ln>
        </p:spPr>
      </p:sp>
      <p:sp>
        <p:nvSpPr>
          <p:cNvPr id="865" name="Google Shape;865;p26"/>
          <p:cNvSpPr/>
          <p:nvPr/>
        </p:nvSpPr>
        <p:spPr>
          <a:xfrm>
            <a:off x="10394996" y="4104234"/>
            <a:ext cx="2823372" cy="2608030"/>
          </a:xfrm>
          <a:custGeom>
            <a:rect b="b" l="l" r="r" t="t"/>
            <a:pathLst>
              <a:path extrusionOk="0" h="2608030" w="2823372">
                <a:moveTo>
                  <a:pt x="0" y="0"/>
                </a:moveTo>
                <a:lnTo>
                  <a:pt x="2823372" y="0"/>
                </a:lnTo>
                <a:lnTo>
                  <a:pt x="2823372" y="2608030"/>
                </a:lnTo>
                <a:lnTo>
                  <a:pt x="0" y="2608030"/>
                </a:lnTo>
                <a:lnTo>
                  <a:pt x="0" y="0"/>
                </a:lnTo>
                <a:close/>
              </a:path>
            </a:pathLst>
          </a:custGeom>
          <a:blipFill rotWithShape="1">
            <a:blip r:embed="rId13">
              <a:alphaModFix/>
            </a:blip>
            <a:stretch>
              <a:fillRect b="0" l="0" r="0" t="0"/>
            </a:stretch>
          </a:blipFill>
          <a:ln>
            <a:noFill/>
          </a:ln>
        </p:spPr>
      </p:sp>
      <p:grpSp>
        <p:nvGrpSpPr>
          <p:cNvPr id="866" name="Google Shape;866;p26"/>
          <p:cNvGrpSpPr/>
          <p:nvPr/>
        </p:nvGrpSpPr>
        <p:grpSpPr>
          <a:xfrm>
            <a:off x="10239840" y="6348296"/>
            <a:ext cx="797618" cy="422501"/>
            <a:chOff x="0" y="-9525"/>
            <a:chExt cx="210072" cy="111276"/>
          </a:xfrm>
        </p:grpSpPr>
        <p:sp>
          <p:nvSpPr>
            <p:cNvPr id="867" name="Google Shape;867;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868" name="Google Shape;868;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9" name="Google Shape;869;p26"/>
          <p:cNvGrpSpPr/>
          <p:nvPr/>
        </p:nvGrpSpPr>
        <p:grpSpPr>
          <a:xfrm>
            <a:off x="10319240" y="3962378"/>
            <a:ext cx="797618" cy="422501"/>
            <a:chOff x="0" y="-9525"/>
            <a:chExt cx="210072" cy="111276"/>
          </a:xfrm>
        </p:grpSpPr>
        <p:sp>
          <p:nvSpPr>
            <p:cNvPr id="870" name="Google Shape;870;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871" name="Google Shape;871;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2" name="Google Shape;872;p26"/>
          <p:cNvGrpSpPr/>
          <p:nvPr/>
        </p:nvGrpSpPr>
        <p:grpSpPr>
          <a:xfrm>
            <a:off x="10290665" y="4455828"/>
            <a:ext cx="458819" cy="338402"/>
            <a:chOff x="0" y="-9525"/>
            <a:chExt cx="120841" cy="89127"/>
          </a:xfrm>
        </p:grpSpPr>
        <p:sp>
          <p:nvSpPr>
            <p:cNvPr id="873" name="Google Shape;873;p26"/>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sp>
        <p:sp>
          <p:nvSpPr>
            <p:cNvPr id="874" name="Google Shape;874;p26"/>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5" name="Google Shape;875;p26"/>
          <p:cNvGrpSpPr/>
          <p:nvPr/>
        </p:nvGrpSpPr>
        <p:grpSpPr>
          <a:xfrm>
            <a:off x="10290665" y="5037508"/>
            <a:ext cx="263235" cy="535272"/>
            <a:chOff x="0" y="-9525"/>
            <a:chExt cx="69329" cy="140977"/>
          </a:xfrm>
        </p:grpSpPr>
        <p:sp>
          <p:nvSpPr>
            <p:cNvPr id="876" name="Google Shape;876;p26"/>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sp>
        <p:sp>
          <p:nvSpPr>
            <p:cNvPr id="877" name="Google Shape;877;p26"/>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8" name="Google Shape;878;p26"/>
          <p:cNvSpPr/>
          <p:nvPr/>
        </p:nvSpPr>
        <p:spPr>
          <a:xfrm>
            <a:off x="13309679" y="4551164"/>
            <a:ext cx="285456" cy="2132525"/>
          </a:xfrm>
          <a:custGeom>
            <a:rect b="b" l="l" r="r" t="t"/>
            <a:pathLst>
              <a:path extrusionOk="0" h="2132525" w="285456">
                <a:moveTo>
                  <a:pt x="0" y="0"/>
                </a:moveTo>
                <a:lnTo>
                  <a:pt x="285456" y="0"/>
                </a:lnTo>
                <a:lnTo>
                  <a:pt x="285456" y="2132525"/>
                </a:lnTo>
                <a:lnTo>
                  <a:pt x="0" y="2132525"/>
                </a:lnTo>
                <a:lnTo>
                  <a:pt x="0" y="0"/>
                </a:lnTo>
                <a:close/>
              </a:path>
            </a:pathLst>
          </a:custGeom>
          <a:blipFill rotWithShape="1">
            <a:blip r:embed="rId14">
              <a:alphaModFix/>
            </a:blip>
            <a:stretch>
              <a:fillRect b="0" l="0" r="0" t="0"/>
            </a:stretch>
          </a:blipFill>
          <a:ln>
            <a:noFill/>
          </a:ln>
        </p:spPr>
      </p:sp>
      <p:sp>
        <p:nvSpPr>
          <p:cNvPr id="879" name="Google Shape;879;p26"/>
          <p:cNvSpPr txBox="1"/>
          <p:nvPr/>
        </p:nvSpPr>
        <p:spPr>
          <a:xfrm>
            <a:off x="13706842" y="483529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880" name="Google Shape;880;p26"/>
          <p:cNvSpPr txBox="1"/>
          <p:nvPr/>
        </p:nvSpPr>
        <p:spPr>
          <a:xfrm>
            <a:off x="13706842" y="455585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881" name="Google Shape;881;p26"/>
          <p:cNvSpPr txBox="1"/>
          <p:nvPr/>
        </p:nvSpPr>
        <p:spPr>
          <a:xfrm>
            <a:off x="13706842" y="512068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882" name="Google Shape;882;p26"/>
          <p:cNvSpPr txBox="1"/>
          <p:nvPr/>
        </p:nvSpPr>
        <p:spPr>
          <a:xfrm>
            <a:off x="13737962" y="626470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883" name="Google Shape;883;p26"/>
          <p:cNvSpPr txBox="1"/>
          <p:nvPr/>
        </p:nvSpPr>
        <p:spPr>
          <a:xfrm>
            <a:off x="13706842" y="569269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884" name="Google Shape;884;p26"/>
          <p:cNvSpPr txBox="1"/>
          <p:nvPr/>
        </p:nvSpPr>
        <p:spPr>
          <a:xfrm>
            <a:off x="13706842" y="538369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885" name="Google Shape;885;p26"/>
          <p:cNvSpPr txBox="1"/>
          <p:nvPr/>
        </p:nvSpPr>
        <p:spPr>
          <a:xfrm>
            <a:off x="13737962" y="597870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sp>
        <p:nvSpPr>
          <p:cNvPr id="886" name="Google Shape;886;p26"/>
          <p:cNvSpPr txBox="1"/>
          <p:nvPr/>
        </p:nvSpPr>
        <p:spPr>
          <a:xfrm>
            <a:off x="3216563"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Portugal</a:t>
            </a:r>
            <a:endParaRPr/>
          </a:p>
        </p:txBody>
      </p:sp>
      <p:sp>
        <p:nvSpPr>
          <p:cNvPr id="887" name="Google Shape;887;p26"/>
          <p:cNvSpPr txBox="1"/>
          <p:nvPr/>
        </p:nvSpPr>
        <p:spPr>
          <a:xfrm>
            <a:off x="2147062" y="1321488"/>
            <a:ext cx="4936306"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FOCUS PAYS</a:t>
            </a:r>
            <a:endParaRPr/>
          </a:p>
        </p:txBody>
      </p:sp>
      <p:sp>
        <p:nvSpPr>
          <p:cNvPr id="888" name="Google Shape;888;p26"/>
          <p:cNvSpPr txBox="1"/>
          <p:nvPr/>
        </p:nvSpPr>
        <p:spPr>
          <a:xfrm>
            <a:off x="11423981"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889" name="Google Shape;889;p26"/>
          <p:cNvSpPr txBox="1"/>
          <p:nvPr/>
        </p:nvSpPr>
        <p:spPr>
          <a:xfrm>
            <a:off x="2172510" y="894024"/>
            <a:ext cx="2075804"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low</a:t>
            </a:r>
            <a:endParaRPr/>
          </a:p>
        </p:txBody>
      </p:sp>
      <p:sp>
        <p:nvSpPr>
          <p:cNvPr id="890" name="Google Shape;890;p26"/>
          <p:cNvSpPr txBox="1"/>
          <p:nvPr/>
        </p:nvSpPr>
        <p:spPr>
          <a:xfrm>
            <a:off x="2147062"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891" name="Google Shape;891;p26"/>
          <p:cNvSpPr txBox="1"/>
          <p:nvPr/>
        </p:nvSpPr>
        <p:spPr>
          <a:xfrm>
            <a:off x="3559051"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Développement des marchés financiers</a:t>
            </a:r>
            <a:endParaRPr/>
          </a:p>
        </p:txBody>
      </p:sp>
      <p:sp>
        <p:nvSpPr>
          <p:cNvPr id="892" name="Google Shape;892;p26"/>
          <p:cNvSpPr txBox="1"/>
          <p:nvPr/>
        </p:nvSpPr>
        <p:spPr>
          <a:xfrm>
            <a:off x="3559051" y="6256827"/>
            <a:ext cx="4447237"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Infrastructures</a:t>
            </a:r>
            <a:endParaRPr/>
          </a:p>
        </p:txBody>
      </p:sp>
      <p:sp>
        <p:nvSpPr>
          <p:cNvPr id="893" name="Google Shape;893;p26"/>
          <p:cNvSpPr txBox="1"/>
          <p:nvPr/>
        </p:nvSpPr>
        <p:spPr>
          <a:xfrm>
            <a:off x="3559051"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p:txBody>
      </p:sp>
      <p:sp>
        <p:nvSpPr>
          <p:cNvPr id="894" name="Google Shape;894;p26"/>
          <p:cNvSpPr txBox="1"/>
          <p:nvPr/>
        </p:nvSpPr>
        <p:spPr>
          <a:xfrm>
            <a:off x="11648380" y="7267558"/>
            <a:ext cx="6164097" cy="22513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FFFFFF"/>
                </a:solidFill>
                <a:latin typeface="Arial"/>
                <a:ea typeface="Arial"/>
                <a:cs typeface="Arial"/>
                <a:sym typeface="Arial"/>
              </a:rPr>
              <a:t>Politique énergétique nationale engagée</a:t>
            </a:r>
            <a:endParaRPr/>
          </a:p>
          <a:p>
            <a:pPr indent="0" lvl="0" marL="0" marR="0" rtl="0" algn="l">
              <a:lnSpc>
                <a:spcPct val="130065"/>
              </a:lnSpc>
              <a:spcBef>
                <a:spcPts val="0"/>
              </a:spcBef>
              <a:spcAft>
                <a:spcPts val="0"/>
              </a:spcAft>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Couvrir 80% de sa consommation d’électricité par des énergies renouvelables d’ici 2030</a:t>
            </a:r>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Objectif d’être climatiquement indépendant d’ici 2050</a:t>
            </a:r>
            <a:endParaRPr/>
          </a:p>
        </p:txBody>
      </p:sp>
      <p:sp>
        <p:nvSpPr>
          <p:cNvPr id="895" name="Google Shape;895;p26"/>
          <p:cNvSpPr txBox="1"/>
          <p:nvPr/>
        </p:nvSpPr>
        <p:spPr>
          <a:xfrm>
            <a:off x="11884256"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50,75%</a:t>
            </a:r>
            <a:endParaRPr/>
          </a:p>
        </p:txBody>
      </p:sp>
      <p:sp>
        <p:nvSpPr>
          <p:cNvPr id="896" name="Google Shape;896;p26"/>
          <p:cNvSpPr txBox="1"/>
          <p:nvPr/>
        </p:nvSpPr>
        <p:spPr>
          <a:xfrm>
            <a:off x="10611817"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sp>
        <p:nvSpPr>
          <p:cNvPr id="897" name="Google Shape;897;p26"/>
          <p:cNvSpPr txBox="1"/>
          <p:nvPr/>
        </p:nvSpPr>
        <p:spPr>
          <a:xfrm>
            <a:off x="10749484" y="578734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20,05%</a:t>
            </a:r>
            <a:endParaRPr/>
          </a:p>
        </p:txBody>
      </p:sp>
      <p:sp>
        <p:nvSpPr>
          <p:cNvPr id="898" name="Google Shape;898;p26"/>
          <p:cNvSpPr txBox="1"/>
          <p:nvPr/>
        </p:nvSpPr>
        <p:spPr>
          <a:xfrm>
            <a:off x="10520074" y="482280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7,67%</a:t>
            </a:r>
            <a:endParaRPr/>
          </a:p>
        </p:txBody>
      </p:sp>
      <p:sp>
        <p:nvSpPr>
          <p:cNvPr id="899" name="Google Shape;899;p26"/>
          <p:cNvSpPr txBox="1"/>
          <p:nvPr/>
        </p:nvSpPr>
        <p:spPr>
          <a:xfrm>
            <a:off x="10453515"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8,22%</a:t>
            </a:r>
            <a:endParaRPr/>
          </a:p>
        </p:txBody>
      </p:sp>
      <p:sp>
        <p:nvSpPr>
          <p:cNvPr id="900" name="Google Shape;900;p26"/>
          <p:cNvSpPr txBox="1"/>
          <p:nvPr/>
        </p:nvSpPr>
        <p:spPr>
          <a:xfrm>
            <a:off x="10689391" y="4413201"/>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6,25%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910" name="Google Shape;910;p27"/>
          <p:cNvSpPr/>
          <p:nvPr/>
        </p:nvSpPr>
        <p:spPr>
          <a:xfrm>
            <a:off x="2147062"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sp>
      <p:grpSp>
        <p:nvGrpSpPr>
          <p:cNvPr id="911" name="Google Shape;911;p27"/>
          <p:cNvGrpSpPr/>
          <p:nvPr/>
        </p:nvGrpSpPr>
        <p:grpSpPr>
          <a:xfrm>
            <a:off x="2147062" y="5310792"/>
            <a:ext cx="1158387" cy="316751"/>
            <a:chOff x="0" y="0"/>
            <a:chExt cx="1544516" cy="422335"/>
          </a:xfrm>
        </p:grpSpPr>
        <p:sp>
          <p:nvSpPr>
            <p:cNvPr id="912" name="Google Shape;912;p2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sp>
        <p:sp>
          <p:nvSpPr>
            <p:cNvPr id="913" name="Google Shape;913;p2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sp>
      </p:grpSp>
      <p:sp>
        <p:nvSpPr>
          <p:cNvPr id="914" name="Google Shape;914;p27"/>
          <p:cNvSpPr/>
          <p:nvPr/>
        </p:nvSpPr>
        <p:spPr>
          <a:xfrm>
            <a:off x="2255355"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7" l="0" r="-3219" t="0"/>
            </a:stretch>
          </a:blipFill>
          <a:ln>
            <a:noFill/>
          </a:ln>
        </p:spPr>
      </p:sp>
      <p:cxnSp>
        <p:nvCxnSpPr>
          <p:cNvPr id="915" name="Google Shape;915;p27"/>
          <p:cNvCxnSpPr/>
          <p:nvPr/>
        </p:nvCxnSpPr>
        <p:spPr>
          <a:xfrm flipH="1" rot="10800000">
            <a:off x="10127197"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916" name="Google Shape;916;p27"/>
          <p:cNvCxnSpPr/>
          <p:nvPr/>
        </p:nvCxnSpPr>
        <p:spPr>
          <a:xfrm>
            <a:off x="2286425"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917" name="Google Shape;917;p27"/>
          <p:cNvCxnSpPr/>
          <p:nvPr/>
        </p:nvCxnSpPr>
        <p:spPr>
          <a:xfrm>
            <a:off x="2218038"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918" name="Google Shape;918;p27"/>
          <p:cNvCxnSpPr/>
          <p:nvPr/>
        </p:nvCxnSpPr>
        <p:spPr>
          <a:xfrm flipH="1">
            <a:off x="10131965"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919" name="Google Shape;919;p27"/>
          <p:cNvGrpSpPr/>
          <p:nvPr/>
        </p:nvGrpSpPr>
        <p:grpSpPr>
          <a:xfrm>
            <a:off x="10131965" y="6933274"/>
            <a:ext cx="7908658" cy="3117017"/>
            <a:chOff x="0" y="-9525"/>
            <a:chExt cx="2082939" cy="820943"/>
          </a:xfrm>
        </p:grpSpPr>
        <p:sp>
          <p:nvSpPr>
            <p:cNvPr id="920" name="Google Shape;920;p27"/>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588"/>
              </a:srgbClr>
            </a:solidFill>
            <a:ln>
              <a:noFill/>
            </a:ln>
          </p:spPr>
        </p:sp>
        <p:sp>
          <p:nvSpPr>
            <p:cNvPr id="921" name="Google Shape;921;p27"/>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2" name="Google Shape;922;p27"/>
          <p:cNvSpPr/>
          <p:nvPr/>
        </p:nvSpPr>
        <p:spPr>
          <a:xfrm>
            <a:off x="10611817"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sp>
      <p:grpSp>
        <p:nvGrpSpPr>
          <p:cNvPr id="923" name="Google Shape;923;p27"/>
          <p:cNvGrpSpPr/>
          <p:nvPr/>
        </p:nvGrpSpPr>
        <p:grpSpPr>
          <a:xfrm>
            <a:off x="2218038" y="3598191"/>
            <a:ext cx="7702023" cy="438756"/>
            <a:chOff x="0" y="0"/>
            <a:chExt cx="10269364" cy="585008"/>
          </a:xfrm>
        </p:grpSpPr>
        <p:sp>
          <p:nvSpPr>
            <p:cNvPr id="924" name="Google Shape;924;p27"/>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sp>
        <p:sp>
          <p:nvSpPr>
            <p:cNvPr id="925" name="Google Shape;925;p27"/>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5,22 </a:t>
              </a:r>
              <a:r>
                <a:rPr b="0" i="0" lang="en-US" sz="1979" u="none" cap="none" strike="noStrike">
                  <a:solidFill>
                    <a:srgbClr val="647B54"/>
                  </a:solidFill>
                  <a:latin typeface="Arial"/>
                  <a:ea typeface="Arial"/>
                  <a:cs typeface="Arial"/>
                  <a:sym typeface="Arial"/>
                </a:rPr>
                <a:t>/ 7</a:t>
              </a:r>
              <a:endParaRPr/>
            </a:p>
          </p:txBody>
        </p:sp>
      </p:grpSp>
      <p:sp>
        <p:nvSpPr>
          <p:cNvPr id="926" name="Google Shape;926;p27"/>
          <p:cNvSpPr/>
          <p:nvPr/>
        </p:nvSpPr>
        <p:spPr>
          <a:xfrm>
            <a:off x="10611817"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9">
              <a:alphaModFix/>
            </a:blip>
            <a:stretch>
              <a:fillRect b="0" l="0" r="0" t="0"/>
            </a:stretch>
          </a:blipFill>
          <a:ln>
            <a:noFill/>
          </a:ln>
        </p:spPr>
      </p:sp>
      <p:grpSp>
        <p:nvGrpSpPr>
          <p:cNvPr id="927" name="Google Shape;927;p27"/>
          <p:cNvGrpSpPr/>
          <p:nvPr/>
        </p:nvGrpSpPr>
        <p:grpSpPr>
          <a:xfrm>
            <a:off x="2065187" y="8511585"/>
            <a:ext cx="6350375" cy="1567281"/>
            <a:chOff x="0" y="0"/>
            <a:chExt cx="8467166" cy="2089708"/>
          </a:xfrm>
        </p:grpSpPr>
        <p:sp>
          <p:nvSpPr>
            <p:cNvPr id="928" name="Google Shape;928;p27"/>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10">
                <a:alphaModFix/>
              </a:blip>
              <a:stretch>
                <a:fillRect b="0" l="0" r="0" t="0"/>
              </a:stretch>
            </a:blipFill>
            <a:ln>
              <a:noFill/>
            </a:ln>
          </p:spPr>
        </p:sp>
        <p:sp>
          <p:nvSpPr>
            <p:cNvPr id="929" name="Google Shape;929;p27"/>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930" name="Google Shape;930;p27"/>
            <p:cNvSpPr txBox="1"/>
            <p:nvPr/>
          </p:nvSpPr>
          <p:spPr>
            <a:xfrm>
              <a:off x="1109726" y="1266409"/>
              <a:ext cx="2735595"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6,4%</a:t>
              </a:r>
              <a:endParaRPr/>
            </a:p>
          </p:txBody>
        </p:sp>
      </p:grpSp>
      <p:cxnSp>
        <p:nvCxnSpPr>
          <p:cNvPr id="931" name="Google Shape;931;p27"/>
          <p:cNvCxnSpPr/>
          <p:nvPr/>
        </p:nvCxnSpPr>
        <p:spPr>
          <a:xfrm>
            <a:off x="2212000"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932" name="Google Shape;932;p27"/>
          <p:cNvCxnSpPr/>
          <p:nvPr/>
        </p:nvCxnSpPr>
        <p:spPr>
          <a:xfrm>
            <a:off x="22864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933" name="Google Shape;933;p27"/>
          <p:cNvCxnSpPr/>
          <p:nvPr/>
        </p:nvCxnSpPr>
        <p:spPr>
          <a:xfrm>
            <a:off x="10131959"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934" name="Google Shape;934;p27"/>
          <p:cNvGrpSpPr/>
          <p:nvPr/>
        </p:nvGrpSpPr>
        <p:grpSpPr>
          <a:xfrm>
            <a:off x="10374019" y="4392919"/>
            <a:ext cx="688058" cy="280326"/>
            <a:chOff x="0" y="-9525"/>
            <a:chExt cx="181217" cy="73831"/>
          </a:xfrm>
        </p:grpSpPr>
        <p:sp>
          <p:nvSpPr>
            <p:cNvPr id="935" name="Google Shape;935;p27"/>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sp>
        <p:sp>
          <p:nvSpPr>
            <p:cNvPr id="936" name="Google Shape;936;p27"/>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7" name="Google Shape;937;p27"/>
          <p:cNvGrpSpPr/>
          <p:nvPr/>
        </p:nvGrpSpPr>
        <p:grpSpPr>
          <a:xfrm>
            <a:off x="12288246" y="4036865"/>
            <a:ext cx="753311" cy="455127"/>
            <a:chOff x="0" y="-9525"/>
            <a:chExt cx="198403" cy="119869"/>
          </a:xfrm>
        </p:grpSpPr>
        <p:sp>
          <p:nvSpPr>
            <p:cNvPr id="938" name="Google Shape;938;p27"/>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sp>
        <p:sp>
          <p:nvSpPr>
            <p:cNvPr id="939" name="Google Shape;939;p27"/>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0" name="Google Shape;940;p27"/>
          <p:cNvGrpSpPr/>
          <p:nvPr/>
        </p:nvGrpSpPr>
        <p:grpSpPr>
          <a:xfrm>
            <a:off x="12082879" y="6546938"/>
            <a:ext cx="797618" cy="422501"/>
            <a:chOff x="0" y="-9525"/>
            <a:chExt cx="210072" cy="111276"/>
          </a:xfrm>
        </p:grpSpPr>
        <p:sp>
          <p:nvSpPr>
            <p:cNvPr id="941" name="Google Shape;941;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942" name="Google Shape;942;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3" name="Google Shape;943;p27"/>
          <p:cNvGrpSpPr/>
          <p:nvPr/>
        </p:nvGrpSpPr>
        <p:grpSpPr>
          <a:xfrm>
            <a:off x="10239840" y="6083368"/>
            <a:ext cx="639119" cy="494261"/>
            <a:chOff x="0" y="-9525"/>
            <a:chExt cx="168328" cy="130176"/>
          </a:xfrm>
        </p:grpSpPr>
        <p:sp>
          <p:nvSpPr>
            <p:cNvPr id="944" name="Google Shape;944;p27"/>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sp>
        <p:sp>
          <p:nvSpPr>
            <p:cNvPr id="945" name="Google Shape;945;p27"/>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6" name="Google Shape;946;p27"/>
          <p:cNvGrpSpPr/>
          <p:nvPr/>
        </p:nvGrpSpPr>
        <p:grpSpPr>
          <a:xfrm>
            <a:off x="10239840" y="6348296"/>
            <a:ext cx="797618" cy="422501"/>
            <a:chOff x="0" y="-9525"/>
            <a:chExt cx="210072" cy="111276"/>
          </a:xfrm>
        </p:grpSpPr>
        <p:sp>
          <p:nvSpPr>
            <p:cNvPr id="947" name="Google Shape;947;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948" name="Google Shape;948;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9" name="Google Shape;949;p27"/>
          <p:cNvGrpSpPr/>
          <p:nvPr/>
        </p:nvGrpSpPr>
        <p:grpSpPr>
          <a:xfrm>
            <a:off x="10319240" y="3962378"/>
            <a:ext cx="797618" cy="422501"/>
            <a:chOff x="0" y="-9525"/>
            <a:chExt cx="210072" cy="111276"/>
          </a:xfrm>
        </p:grpSpPr>
        <p:sp>
          <p:nvSpPr>
            <p:cNvPr id="950" name="Google Shape;950;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951" name="Google Shape;951;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2" name="Google Shape;952;p27"/>
          <p:cNvGrpSpPr/>
          <p:nvPr/>
        </p:nvGrpSpPr>
        <p:grpSpPr>
          <a:xfrm>
            <a:off x="10290665" y="4455828"/>
            <a:ext cx="458819" cy="338402"/>
            <a:chOff x="0" y="-9525"/>
            <a:chExt cx="120841" cy="89127"/>
          </a:xfrm>
        </p:grpSpPr>
        <p:sp>
          <p:nvSpPr>
            <p:cNvPr id="953" name="Google Shape;953;p27"/>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sp>
        <p:sp>
          <p:nvSpPr>
            <p:cNvPr id="954" name="Google Shape;954;p27"/>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5" name="Google Shape;955;p27"/>
          <p:cNvGrpSpPr/>
          <p:nvPr/>
        </p:nvGrpSpPr>
        <p:grpSpPr>
          <a:xfrm>
            <a:off x="10290665" y="5037508"/>
            <a:ext cx="263235" cy="535272"/>
            <a:chOff x="0" y="-9525"/>
            <a:chExt cx="69329" cy="140977"/>
          </a:xfrm>
        </p:grpSpPr>
        <p:sp>
          <p:nvSpPr>
            <p:cNvPr id="956" name="Google Shape;956;p27"/>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sp>
        <p:sp>
          <p:nvSpPr>
            <p:cNvPr id="957" name="Google Shape;957;p27"/>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8" name="Google Shape;958;p27"/>
          <p:cNvSpPr/>
          <p:nvPr/>
        </p:nvSpPr>
        <p:spPr>
          <a:xfrm>
            <a:off x="2286425" y="2489479"/>
            <a:ext cx="821891" cy="506491"/>
          </a:xfrm>
          <a:custGeom>
            <a:rect b="b" l="l" r="r" t="t"/>
            <a:pathLst>
              <a:path extrusionOk="0" h="506491" w="821891">
                <a:moveTo>
                  <a:pt x="0" y="0"/>
                </a:moveTo>
                <a:lnTo>
                  <a:pt x="821891" y="0"/>
                </a:lnTo>
                <a:lnTo>
                  <a:pt x="821891" y="506491"/>
                </a:lnTo>
                <a:lnTo>
                  <a:pt x="0" y="506491"/>
                </a:lnTo>
                <a:lnTo>
                  <a:pt x="0" y="0"/>
                </a:lnTo>
                <a:close/>
              </a:path>
            </a:pathLst>
          </a:custGeom>
          <a:blipFill rotWithShape="1">
            <a:blip r:embed="rId11">
              <a:alphaModFix/>
            </a:blip>
            <a:stretch>
              <a:fillRect b="0" l="0" r="0" t="0"/>
            </a:stretch>
          </a:blipFill>
          <a:ln>
            <a:noFill/>
          </a:ln>
        </p:spPr>
      </p:sp>
      <p:sp>
        <p:nvSpPr>
          <p:cNvPr id="959" name="Google Shape;959;p27"/>
          <p:cNvSpPr/>
          <p:nvPr/>
        </p:nvSpPr>
        <p:spPr>
          <a:xfrm>
            <a:off x="11388729" y="785859"/>
            <a:ext cx="3978592" cy="2443473"/>
          </a:xfrm>
          <a:custGeom>
            <a:rect b="b" l="l" r="r" t="t"/>
            <a:pathLst>
              <a:path extrusionOk="0" h="2443473" w="3978592">
                <a:moveTo>
                  <a:pt x="0" y="0"/>
                </a:moveTo>
                <a:lnTo>
                  <a:pt x="3978591" y="0"/>
                </a:lnTo>
                <a:lnTo>
                  <a:pt x="3978591" y="2443473"/>
                </a:lnTo>
                <a:lnTo>
                  <a:pt x="0" y="2443473"/>
                </a:lnTo>
                <a:lnTo>
                  <a:pt x="0" y="0"/>
                </a:lnTo>
                <a:close/>
              </a:path>
            </a:pathLst>
          </a:custGeom>
          <a:blipFill rotWithShape="1">
            <a:blip r:embed="rId12">
              <a:alphaModFix/>
            </a:blip>
            <a:stretch>
              <a:fillRect b="0" l="0" r="0" t="0"/>
            </a:stretch>
          </a:blipFill>
          <a:ln>
            <a:noFill/>
          </a:ln>
        </p:spPr>
      </p:sp>
      <p:sp>
        <p:nvSpPr>
          <p:cNvPr id="960" name="Google Shape;960;p27"/>
          <p:cNvSpPr/>
          <p:nvPr/>
        </p:nvSpPr>
        <p:spPr>
          <a:xfrm>
            <a:off x="10422283" y="4007570"/>
            <a:ext cx="2832618" cy="2790340"/>
          </a:xfrm>
          <a:custGeom>
            <a:rect b="b" l="l" r="r" t="t"/>
            <a:pathLst>
              <a:path extrusionOk="0" h="2790340" w="2832618">
                <a:moveTo>
                  <a:pt x="0" y="0"/>
                </a:moveTo>
                <a:lnTo>
                  <a:pt x="2832618" y="0"/>
                </a:lnTo>
                <a:lnTo>
                  <a:pt x="2832618" y="2790340"/>
                </a:lnTo>
                <a:lnTo>
                  <a:pt x="0" y="2790340"/>
                </a:lnTo>
                <a:lnTo>
                  <a:pt x="0" y="0"/>
                </a:lnTo>
                <a:close/>
              </a:path>
            </a:pathLst>
          </a:custGeom>
          <a:blipFill rotWithShape="1">
            <a:blip r:embed="rId13">
              <a:alphaModFix/>
            </a:blip>
            <a:stretch>
              <a:fillRect b="0" l="0" r="0" t="0"/>
            </a:stretch>
          </a:blipFill>
          <a:ln>
            <a:noFill/>
          </a:ln>
        </p:spPr>
      </p:sp>
      <p:grpSp>
        <p:nvGrpSpPr>
          <p:cNvPr id="961" name="Google Shape;961;p27"/>
          <p:cNvGrpSpPr/>
          <p:nvPr/>
        </p:nvGrpSpPr>
        <p:grpSpPr>
          <a:xfrm>
            <a:off x="10239840" y="3770817"/>
            <a:ext cx="1185127" cy="324892"/>
            <a:chOff x="0" y="-9525"/>
            <a:chExt cx="312132" cy="85568"/>
          </a:xfrm>
        </p:grpSpPr>
        <p:sp>
          <p:nvSpPr>
            <p:cNvPr id="962" name="Google Shape;962;p27"/>
            <p:cNvSpPr/>
            <p:nvPr/>
          </p:nvSpPr>
          <p:spPr>
            <a:xfrm>
              <a:off x="0" y="0"/>
              <a:ext cx="312132" cy="76043"/>
            </a:xfrm>
            <a:custGeom>
              <a:rect b="b" l="l" r="r" t="t"/>
              <a:pathLst>
                <a:path extrusionOk="0" h="76043" w="312132">
                  <a:moveTo>
                    <a:pt x="0" y="0"/>
                  </a:moveTo>
                  <a:lnTo>
                    <a:pt x="312132" y="0"/>
                  </a:lnTo>
                  <a:lnTo>
                    <a:pt x="312132" y="76043"/>
                  </a:lnTo>
                  <a:lnTo>
                    <a:pt x="0" y="76043"/>
                  </a:lnTo>
                  <a:close/>
                </a:path>
              </a:pathLst>
            </a:custGeom>
            <a:solidFill>
              <a:srgbClr val="FFFFFF"/>
            </a:solidFill>
            <a:ln>
              <a:noFill/>
            </a:ln>
          </p:spPr>
        </p:sp>
        <p:sp>
          <p:nvSpPr>
            <p:cNvPr id="963" name="Google Shape;963;p27"/>
            <p:cNvSpPr txBox="1"/>
            <p:nvPr/>
          </p:nvSpPr>
          <p:spPr>
            <a:xfrm>
              <a:off x="0" y="-9525"/>
              <a:ext cx="312132" cy="8556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4" name="Google Shape;964;p27"/>
          <p:cNvSpPr txBox="1"/>
          <p:nvPr/>
        </p:nvSpPr>
        <p:spPr>
          <a:xfrm>
            <a:off x="10797260" y="438334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8,21%</a:t>
            </a:r>
            <a:endParaRPr/>
          </a:p>
        </p:txBody>
      </p:sp>
      <p:grpSp>
        <p:nvGrpSpPr>
          <p:cNvPr id="965" name="Google Shape;965;p27"/>
          <p:cNvGrpSpPr/>
          <p:nvPr/>
        </p:nvGrpSpPr>
        <p:grpSpPr>
          <a:xfrm>
            <a:off x="10301016" y="4232448"/>
            <a:ext cx="486719" cy="332928"/>
            <a:chOff x="0" y="-9525"/>
            <a:chExt cx="128189" cy="87685"/>
          </a:xfrm>
        </p:grpSpPr>
        <p:sp>
          <p:nvSpPr>
            <p:cNvPr id="966" name="Google Shape;966;p27"/>
            <p:cNvSpPr/>
            <p:nvPr/>
          </p:nvSpPr>
          <p:spPr>
            <a:xfrm>
              <a:off x="0" y="0"/>
              <a:ext cx="128189" cy="78160"/>
            </a:xfrm>
            <a:custGeom>
              <a:rect b="b" l="l" r="r" t="t"/>
              <a:pathLst>
                <a:path extrusionOk="0" h="78160" w="128189">
                  <a:moveTo>
                    <a:pt x="0" y="0"/>
                  </a:moveTo>
                  <a:lnTo>
                    <a:pt x="128189" y="0"/>
                  </a:lnTo>
                  <a:lnTo>
                    <a:pt x="128189" y="78160"/>
                  </a:lnTo>
                  <a:lnTo>
                    <a:pt x="0" y="78160"/>
                  </a:lnTo>
                  <a:close/>
                </a:path>
              </a:pathLst>
            </a:custGeom>
            <a:solidFill>
              <a:srgbClr val="FFFFFF"/>
            </a:solidFill>
            <a:ln>
              <a:noFill/>
            </a:ln>
          </p:spPr>
        </p:sp>
        <p:sp>
          <p:nvSpPr>
            <p:cNvPr id="967" name="Google Shape;967;p27"/>
            <p:cNvSpPr txBox="1"/>
            <p:nvPr/>
          </p:nvSpPr>
          <p:spPr>
            <a:xfrm>
              <a:off x="0" y="-9525"/>
              <a:ext cx="128189" cy="8768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8" name="Google Shape;968;p27"/>
          <p:cNvGrpSpPr/>
          <p:nvPr/>
        </p:nvGrpSpPr>
        <p:grpSpPr>
          <a:xfrm>
            <a:off x="10477969" y="6575088"/>
            <a:ext cx="763879" cy="336202"/>
            <a:chOff x="0" y="-9525"/>
            <a:chExt cx="201186" cy="88547"/>
          </a:xfrm>
        </p:grpSpPr>
        <p:sp>
          <p:nvSpPr>
            <p:cNvPr id="969" name="Google Shape;969;p27"/>
            <p:cNvSpPr/>
            <p:nvPr/>
          </p:nvSpPr>
          <p:spPr>
            <a:xfrm>
              <a:off x="0" y="0"/>
              <a:ext cx="201186" cy="79022"/>
            </a:xfrm>
            <a:custGeom>
              <a:rect b="b" l="l" r="r" t="t"/>
              <a:pathLst>
                <a:path extrusionOk="0" h="79022" w="201186">
                  <a:moveTo>
                    <a:pt x="0" y="0"/>
                  </a:moveTo>
                  <a:lnTo>
                    <a:pt x="201186" y="0"/>
                  </a:lnTo>
                  <a:lnTo>
                    <a:pt x="201186" y="79022"/>
                  </a:lnTo>
                  <a:lnTo>
                    <a:pt x="0" y="79022"/>
                  </a:lnTo>
                  <a:close/>
                </a:path>
              </a:pathLst>
            </a:custGeom>
            <a:solidFill>
              <a:srgbClr val="FFFFFF"/>
            </a:solidFill>
            <a:ln>
              <a:noFill/>
            </a:ln>
          </p:spPr>
        </p:sp>
        <p:sp>
          <p:nvSpPr>
            <p:cNvPr id="970" name="Google Shape;970;p27"/>
            <p:cNvSpPr txBox="1"/>
            <p:nvPr/>
          </p:nvSpPr>
          <p:spPr>
            <a:xfrm>
              <a:off x="0" y="-9525"/>
              <a:ext cx="201186" cy="885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1" name="Google Shape;971;p27"/>
          <p:cNvGrpSpPr/>
          <p:nvPr/>
        </p:nvGrpSpPr>
        <p:grpSpPr>
          <a:xfrm>
            <a:off x="12831256" y="6316899"/>
            <a:ext cx="478423" cy="481011"/>
            <a:chOff x="0" y="-9525"/>
            <a:chExt cx="126004" cy="126686"/>
          </a:xfrm>
        </p:grpSpPr>
        <p:sp>
          <p:nvSpPr>
            <p:cNvPr id="972" name="Google Shape;972;p27"/>
            <p:cNvSpPr/>
            <p:nvPr/>
          </p:nvSpPr>
          <p:spPr>
            <a:xfrm>
              <a:off x="0" y="0"/>
              <a:ext cx="126004" cy="117161"/>
            </a:xfrm>
            <a:custGeom>
              <a:rect b="b" l="l" r="r" t="t"/>
              <a:pathLst>
                <a:path extrusionOk="0" h="117161" w="126004">
                  <a:moveTo>
                    <a:pt x="0" y="0"/>
                  </a:moveTo>
                  <a:lnTo>
                    <a:pt x="126004" y="0"/>
                  </a:lnTo>
                  <a:lnTo>
                    <a:pt x="126004" y="117161"/>
                  </a:lnTo>
                  <a:lnTo>
                    <a:pt x="0" y="117161"/>
                  </a:lnTo>
                  <a:close/>
                </a:path>
              </a:pathLst>
            </a:custGeom>
            <a:solidFill>
              <a:srgbClr val="FFFFFF"/>
            </a:solidFill>
            <a:ln>
              <a:noFill/>
            </a:ln>
          </p:spPr>
        </p:sp>
        <p:sp>
          <p:nvSpPr>
            <p:cNvPr id="973" name="Google Shape;973;p27"/>
            <p:cNvSpPr txBox="1"/>
            <p:nvPr/>
          </p:nvSpPr>
          <p:spPr>
            <a:xfrm>
              <a:off x="0" y="-9525"/>
              <a:ext cx="126004" cy="12668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4" name="Google Shape;974;p27"/>
          <p:cNvSpPr/>
          <p:nvPr/>
        </p:nvSpPr>
        <p:spPr>
          <a:xfrm>
            <a:off x="13414454" y="4338065"/>
            <a:ext cx="205740" cy="2237422"/>
          </a:xfrm>
          <a:custGeom>
            <a:rect b="b" l="l" r="r" t="t"/>
            <a:pathLst>
              <a:path extrusionOk="0" h="2237422" w="205740">
                <a:moveTo>
                  <a:pt x="0" y="0"/>
                </a:moveTo>
                <a:lnTo>
                  <a:pt x="205740" y="0"/>
                </a:lnTo>
                <a:lnTo>
                  <a:pt x="205740" y="2237422"/>
                </a:lnTo>
                <a:lnTo>
                  <a:pt x="0" y="2237422"/>
                </a:lnTo>
                <a:lnTo>
                  <a:pt x="0" y="0"/>
                </a:lnTo>
                <a:close/>
              </a:path>
            </a:pathLst>
          </a:custGeom>
          <a:blipFill rotWithShape="1">
            <a:blip r:embed="rId14">
              <a:alphaModFix/>
            </a:blip>
            <a:stretch>
              <a:fillRect b="0" l="0" r="0" t="0"/>
            </a:stretch>
          </a:blipFill>
          <a:ln>
            <a:noFill/>
          </a:ln>
        </p:spPr>
      </p:sp>
      <p:sp>
        <p:nvSpPr>
          <p:cNvPr id="975" name="Google Shape;975;p27"/>
          <p:cNvSpPr txBox="1"/>
          <p:nvPr/>
        </p:nvSpPr>
        <p:spPr>
          <a:xfrm>
            <a:off x="13706842" y="463205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976" name="Google Shape;976;p27"/>
          <p:cNvSpPr txBox="1"/>
          <p:nvPr/>
        </p:nvSpPr>
        <p:spPr>
          <a:xfrm>
            <a:off x="13706842" y="49847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977" name="Google Shape;977;p27"/>
          <p:cNvSpPr txBox="1"/>
          <p:nvPr/>
        </p:nvSpPr>
        <p:spPr>
          <a:xfrm>
            <a:off x="13706842" y="4326997"/>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978" name="Google Shape;978;p27"/>
          <p:cNvSpPr txBox="1"/>
          <p:nvPr/>
        </p:nvSpPr>
        <p:spPr>
          <a:xfrm>
            <a:off x="13684469" y="53041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979" name="Google Shape;979;p27"/>
          <p:cNvSpPr txBox="1"/>
          <p:nvPr/>
        </p:nvSpPr>
        <p:spPr>
          <a:xfrm>
            <a:off x="13684469" y="59632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980" name="Google Shape;980;p27"/>
          <p:cNvSpPr txBox="1"/>
          <p:nvPr/>
        </p:nvSpPr>
        <p:spPr>
          <a:xfrm>
            <a:off x="13684469" y="56581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981" name="Google Shape;981;p27"/>
          <p:cNvSpPr txBox="1"/>
          <p:nvPr/>
        </p:nvSpPr>
        <p:spPr>
          <a:xfrm>
            <a:off x="13706842" y="628699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sp>
        <p:nvSpPr>
          <p:cNvPr id="982" name="Google Shape;982;p27"/>
          <p:cNvSpPr txBox="1"/>
          <p:nvPr/>
        </p:nvSpPr>
        <p:spPr>
          <a:xfrm>
            <a:off x="3216563"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Belgique</a:t>
            </a:r>
            <a:endParaRPr/>
          </a:p>
        </p:txBody>
      </p:sp>
      <p:sp>
        <p:nvSpPr>
          <p:cNvPr id="983" name="Google Shape;983;p27"/>
          <p:cNvSpPr txBox="1"/>
          <p:nvPr/>
        </p:nvSpPr>
        <p:spPr>
          <a:xfrm>
            <a:off x="2147062" y="1321488"/>
            <a:ext cx="4936306"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FOCUS PAYS</a:t>
            </a:r>
            <a:endParaRPr/>
          </a:p>
        </p:txBody>
      </p:sp>
      <p:sp>
        <p:nvSpPr>
          <p:cNvPr id="984" name="Google Shape;984;p27"/>
          <p:cNvSpPr txBox="1"/>
          <p:nvPr/>
        </p:nvSpPr>
        <p:spPr>
          <a:xfrm>
            <a:off x="11423981"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985" name="Google Shape;985;p27"/>
          <p:cNvSpPr txBox="1"/>
          <p:nvPr/>
        </p:nvSpPr>
        <p:spPr>
          <a:xfrm>
            <a:off x="2172510" y="894024"/>
            <a:ext cx="3896539"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986" name="Google Shape;986;p27"/>
          <p:cNvSpPr txBox="1"/>
          <p:nvPr/>
        </p:nvSpPr>
        <p:spPr>
          <a:xfrm>
            <a:off x="2147062"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987" name="Google Shape;987;p27"/>
          <p:cNvSpPr txBox="1"/>
          <p:nvPr/>
        </p:nvSpPr>
        <p:spPr>
          <a:xfrm>
            <a:off x="3559051"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Marché du travail</a:t>
            </a:r>
            <a:endParaRPr/>
          </a:p>
        </p:txBody>
      </p:sp>
      <p:sp>
        <p:nvSpPr>
          <p:cNvPr id="988" name="Google Shape;988;p27"/>
          <p:cNvSpPr txBox="1"/>
          <p:nvPr/>
        </p:nvSpPr>
        <p:spPr>
          <a:xfrm>
            <a:off x="3559051" y="625682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989" name="Google Shape;989;p27"/>
          <p:cNvSpPr txBox="1"/>
          <p:nvPr/>
        </p:nvSpPr>
        <p:spPr>
          <a:xfrm>
            <a:off x="3559051"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p:txBody>
      </p:sp>
      <p:sp>
        <p:nvSpPr>
          <p:cNvPr id="990" name="Google Shape;990;p27"/>
          <p:cNvSpPr txBox="1"/>
          <p:nvPr/>
        </p:nvSpPr>
        <p:spPr>
          <a:xfrm>
            <a:off x="11648380" y="7267558"/>
            <a:ext cx="6164100" cy="23421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SzPts val="1100"/>
              <a:buNone/>
            </a:pPr>
            <a:r>
              <a:rPr lang="en-US" sz="2000">
                <a:solidFill>
                  <a:srgbClr val="FFFFFF"/>
                </a:solidFill>
              </a:rPr>
              <a:t>Politique énergétique nationale engagée</a:t>
            </a:r>
            <a:endParaRPr sz="2000">
              <a:solidFill>
                <a:srgbClr val="FFFFFF"/>
              </a:solidFill>
            </a:endParaRPr>
          </a:p>
          <a:p>
            <a:pPr indent="0" lvl="0" marL="0" rtl="0" algn="l">
              <a:lnSpc>
                <a:spcPct val="130000"/>
              </a:lnSpc>
              <a:spcBef>
                <a:spcPts val="0"/>
              </a:spcBef>
              <a:spcAft>
                <a:spcPts val="0"/>
              </a:spcAft>
              <a:buSzPts val="1100"/>
              <a:buNone/>
            </a:pPr>
            <a:r>
              <a:t/>
            </a:r>
            <a:endParaRPr sz="2000">
              <a:solidFill>
                <a:srgbClr val="FFFFFF"/>
              </a:solidFill>
            </a:endParaRPr>
          </a:p>
          <a:p>
            <a:pPr indent="-213741" lvl="1" marL="427482" marR="0" rtl="0" algn="l">
              <a:lnSpc>
                <a:spcPct val="130065"/>
              </a:lnSpc>
              <a:spcBef>
                <a:spcPts val="0"/>
              </a:spcBef>
              <a:spcAft>
                <a:spcPts val="0"/>
              </a:spcAft>
              <a:buClr>
                <a:schemeClr val="lt1"/>
              </a:buClr>
              <a:buSzPts val="1979"/>
              <a:buFont typeface="Arial"/>
              <a:buChar char="•"/>
            </a:pPr>
            <a:r>
              <a:rPr lang="en-US">
                <a:solidFill>
                  <a:schemeClr val="lt1"/>
                </a:solidFill>
              </a:rPr>
              <a:t>39,2 % de l'énergie consommée en Belgique en 2022 provenait de sources renouvelables</a:t>
            </a:r>
            <a:endParaRPr>
              <a:solidFill>
                <a:schemeClr val="lt1"/>
              </a:solidFill>
            </a:endParaRPr>
          </a:p>
          <a:p>
            <a:pPr indent="-176974" lvl="1" marL="427482" marR="0" rtl="0" algn="l">
              <a:lnSpc>
                <a:spcPct val="130065"/>
              </a:lnSpc>
              <a:spcBef>
                <a:spcPts val="0"/>
              </a:spcBef>
              <a:spcAft>
                <a:spcPts val="0"/>
              </a:spcAft>
              <a:buClr>
                <a:schemeClr val="lt1"/>
              </a:buClr>
              <a:buSzPts val="1400"/>
              <a:buChar char="•"/>
            </a:pPr>
            <a:r>
              <a:rPr lang="en-US">
                <a:solidFill>
                  <a:schemeClr val="lt1"/>
                </a:solidFill>
              </a:rPr>
              <a:t>D'ici à 2050, près de 90 % de la production d'électricité proviendra de sources renouvelables,</a:t>
            </a:r>
            <a:endParaRPr>
              <a:solidFill>
                <a:schemeClr val="lt1"/>
              </a:solidFill>
            </a:endParaRPr>
          </a:p>
          <a:p>
            <a:pPr indent="0" lvl="0" marL="0" marR="0" rtl="0" algn="l">
              <a:lnSpc>
                <a:spcPct val="130065"/>
              </a:lnSpc>
              <a:spcBef>
                <a:spcPts val="0"/>
              </a:spcBef>
              <a:spcAft>
                <a:spcPts val="0"/>
              </a:spcAft>
              <a:buNone/>
            </a:pPr>
            <a:r>
              <a:t/>
            </a:r>
            <a:endParaRPr b="0" i="0" sz="1979" u="none" cap="none" strike="noStrike">
              <a:solidFill>
                <a:srgbClr val="FFFFFF"/>
              </a:solidFill>
              <a:latin typeface="Arial"/>
              <a:ea typeface="Arial"/>
              <a:cs typeface="Arial"/>
              <a:sym typeface="Arial"/>
            </a:endParaRPr>
          </a:p>
        </p:txBody>
      </p:sp>
      <p:sp>
        <p:nvSpPr>
          <p:cNvPr id="991" name="Google Shape;991;p27"/>
          <p:cNvSpPr txBox="1"/>
          <p:nvPr/>
        </p:nvSpPr>
        <p:spPr>
          <a:xfrm>
            <a:off x="11884256"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50,51%</a:t>
            </a:r>
            <a:endParaRPr/>
          </a:p>
        </p:txBody>
      </p:sp>
      <p:sp>
        <p:nvSpPr>
          <p:cNvPr id="992" name="Google Shape;992;p27"/>
          <p:cNvSpPr txBox="1"/>
          <p:nvPr/>
        </p:nvSpPr>
        <p:spPr>
          <a:xfrm>
            <a:off x="10611817"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sp>
        <p:nvSpPr>
          <p:cNvPr id="993" name="Google Shape;993;p27"/>
          <p:cNvSpPr txBox="1"/>
          <p:nvPr/>
        </p:nvSpPr>
        <p:spPr>
          <a:xfrm>
            <a:off x="10718049" y="576784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27,22%</a:t>
            </a:r>
            <a:endParaRPr/>
          </a:p>
        </p:txBody>
      </p:sp>
      <p:sp>
        <p:nvSpPr>
          <p:cNvPr id="994" name="Google Shape;994;p27"/>
          <p:cNvSpPr txBox="1"/>
          <p:nvPr/>
        </p:nvSpPr>
        <p:spPr>
          <a:xfrm>
            <a:off x="10422283" y="485138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10,59%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28"/>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1004" name="Google Shape;1004;p28"/>
          <p:cNvSpPr/>
          <p:nvPr/>
        </p:nvSpPr>
        <p:spPr>
          <a:xfrm>
            <a:off x="2147062"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sp>
      <p:grpSp>
        <p:nvGrpSpPr>
          <p:cNvPr id="1005" name="Google Shape;1005;p28"/>
          <p:cNvGrpSpPr/>
          <p:nvPr/>
        </p:nvGrpSpPr>
        <p:grpSpPr>
          <a:xfrm>
            <a:off x="2147062" y="5310792"/>
            <a:ext cx="1158387" cy="316751"/>
            <a:chOff x="0" y="0"/>
            <a:chExt cx="1544516" cy="422335"/>
          </a:xfrm>
        </p:grpSpPr>
        <p:sp>
          <p:nvSpPr>
            <p:cNvPr id="1006" name="Google Shape;1006;p28"/>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sp>
        <p:sp>
          <p:nvSpPr>
            <p:cNvPr id="1007" name="Google Shape;1007;p28"/>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sp>
      </p:grpSp>
      <p:sp>
        <p:nvSpPr>
          <p:cNvPr id="1008" name="Google Shape;1008;p28"/>
          <p:cNvSpPr/>
          <p:nvPr/>
        </p:nvSpPr>
        <p:spPr>
          <a:xfrm>
            <a:off x="2255355"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7" l="0" r="-3219" t="0"/>
            </a:stretch>
          </a:blipFill>
          <a:ln>
            <a:noFill/>
          </a:ln>
        </p:spPr>
      </p:sp>
      <p:cxnSp>
        <p:nvCxnSpPr>
          <p:cNvPr id="1009" name="Google Shape;1009;p28"/>
          <p:cNvCxnSpPr/>
          <p:nvPr/>
        </p:nvCxnSpPr>
        <p:spPr>
          <a:xfrm flipH="1" rot="10800000">
            <a:off x="10127197"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1010" name="Google Shape;1010;p28"/>
          <p:cNvCxnSpPr/>
          <p:nvPr/>
        </p:nvCxnSpPr>
        <p:spPr>
          <a:xfrm>
            <a:off x="2286425"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11" name="Google Shape;1011;p28"/>
          <p:cNvCxnSpPr/>
          <p:nvPr/>
        </p:nvCxnSpPr>
        <p:spPr>
          <a:xfrm>
            <a:off x="2218038"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1012" name="Google Shape;1012;p28"/>
          <p:cNvCxnSpPr/>
          <p:nvPr/>
        </p:nvCxnSpPr>
        <p:spPr>
          <a:xfrm flipH="1">
            <a:off x="10131965"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1013" name="Google Shape;1013;p28"/>
          <p:cNvGrpSpPr/>
          <p:nvPr/>
        </p:nvGrpSpPr>
        <p:grpSpPr>
          <a:xfrm>
            <a:off x="10131965" y="6933274"/>
            <a:ext cx="7908658" cy="3117017"/>
            <a:chOff x="0" y="-9525"/>
            <a:chExt cx="2082939" cy="820943"/>
          </a:xfrm>
        </p:grpSpPr>
        <p:sp>
          <p:nvSpPr>
            <p:cNvPr id="1014" name="Google Shape;1014;p28"/>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588"/>
              </a:srgbClr>
            </a:solidFill>
            <a:ln>
              <a:noFill/>
            </a:ln>
          </p:spPr>
        </p:sp>
        <p:sp>
          <p:nvSpPr>
            <p:cNvPr id="1015" name="Google Shape;1015;p28"/>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6" name="Google Shape;1016;p28"/>
          <p:cNvSpPr/>
          <p:nvPr/>
        </p:nvSpPr>
        <p:spPr>
          <a:xfrm>
            <a:off x="10611817"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sp>
      <p:grpSp>
        <p:nvGrpSpPr>
          <p:cNvPr id="1017" name="Google Shape;1017;p28"/>
          <p:cNvGrpSpPr/>
          <p:nvPr/>
        </p:nvGrpSpPr>
        <p:grpSpPr>
          <a:xfrm>
            <a:off x="2218038" y="3598191"/>
            <a:ext cx="7702023" cy="438756"/>
            <a:chOff x="0" y="0"/>
            <a:chExt cx="10269364" cy="585008"/>
          </a:xfrm>
        </p:grpSpPr>
        <p:sp>
          <p:nvSpPr>
            <p:cNvPr id="1018" name="Google Shape;1018;p28"/>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sp>
        <p:sp>
          <p:nvSpPr>
            <p:cNvPr id="1019" name="Google Shape;1019;p28"/>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5,46 </a:t>
              </a:r>
              <a:r>
                <a:rPr b="0" i="0" lang="en-US" sz="1979" u="none" cap="none" strike="noStrike">
                  <a:solidFill>
                    <a:srgbClr val="647B54"/>
                  </a:solidFill>
                  <a:latin typeface="Arial"/>
                  <a:ea typeface="Arial"/>
                  <a:cs typeface="Arial"/>
                  <a:sym typeface="Arial"/>
                </a:rPr>
                <a:t>/ 7</a:t>
              </a:r>
              <a:endParaRPr/>
            </a:p>
          </p:txBody>
        </p:sp>
      </p:grpSp>
      <p:sp>
        <p:nvSpPr>
          <p:cNvPr id="1020" name="Google Shape;1020;p28"/>
          <p:cNvSpPr/>
          <p:nvPr/>
        </p:nvSpPr>
        <p:spPr>
          <a:xfrm>
            <a:off x="10611817"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9">
              <a:alphaModFix/>
            </a:blip>
            <a:stretch>
              <a:fillRect b="0" l="0" r="0" t="0"/>
            </a:stretch>
          </a:blipFill>
          <a:ln>
            <a:noFill/>
          </a:ln>
        </p:spPr>
      </p:sp>
      <p:grpSp>
        <p:nvGrpSpPr>
          <p:cNvPr id="1021" name="Google Shape;1021;p28"/>
          <p:cNvGrpSpPr/>
          <p:nvPr/>
        </p:nvGrpSpPr>
        <p:grpSpPr>
          <a:xfrm>
            <a:off x="2065187" y="8511585"/>
            <a:ext cx="6350375" cy="1567281"/>
            <a:chOff x="0" y="0"/>
            <a:chExt cx="8467166" cy="2089708"/>
          </a:xfrm>
        </p:grpSpPr>
        <p:sp>
          <p:nvSpPr>
            <p:cNvPr id="1022" name="Google Shape;1022;p28"/>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10">
                <a:alphaModFix/>
              </a:blip>
              <a:stretch>
                <a:fillRect b="0" l="0" r="0" t="0"/>
              </a:stretch>
            </a:blipFill>
            <a:ln>
              <a:noFill/>
            </a:ln>
          </p:spPr>
        </p:sp>
        <p:sp>
          <p:nvSpPr>
            <p:cNvPr id="1023" name="Google Shape;1023;p28"/>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1024" name="Google Shape;1024;p28"/>
            <p:cNvSpPr txBox="1"/>
            <p:nvPr/>
          </p:nvSpPr>
          <p:spPr>
            <a:xfrm>
              <a:off x="1109726" y="1266409"/>
              <a:ext cx="3846918"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37,4%</a:t>
              </a:r>
              <a:endParaRPr/>
            </a:p>
          </p:txBody>
        </p:sp>
      </p:grpSp>
      <p:cxnSp>
        <p:nvCxnSpPr>
          <p:cNvPr id="1025" name="Google Shape;1025;p28"/>
          <p:cNvCxnSpPr/>
          <p:nvPr/>
        </p:nvCxnSpPr>
        <p:spPr>
          <a:xfrm>
            <a:off x="2212000"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26" name="Google Shape;1026;p28"/>
          <p:cNvCxnSpPr/>
          <p:nvPr/>
        </p:nvCxnSpPr>
        <p:spPr>
          <a:xfrm>
            <a:off x="22864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27" name="Google Shape;1027;p28"/>
          <p:cNvCxnSpPr/>
          <p:nvPr/>
        </p:nvCxnSpPr>
        <p:spPr>
          <a:xfrm>
            <a:off x="10131959"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1028" name="Google Shape;1028;p28"/>
          <p:cNvGrpSpPr/>
          <p:nvPr/>
        </p:nvGrpSpPr>
        <p:grpSpPr>
          <a:xfrm>
            <a:off x="10374019" y="4392919"/>
            <a:ext cx="688058" cy="280326"/>
            <a:chOff x="0" y="-9525"/>
            <a:chExt cx="181217" cy="73831"/>
          </a:xfrm>
        </p:grpSpPr>
        <p:sp>
          <p:nvSpPr>
            <p:cNvPr id="1029" name="Google Shape;1029;p28"/>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sp>
        <p:sp>
          <p:nvSpPr>
            <p:cNvPr id="1030" name="Google Shape;1030;p28"/>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1" name="Google Shape;1031;p28"/>
          <p:cNvGrpSpPr/>
          <p:nvPr/>
        </p:nvGrpSpPr>
        <p:grpSpPr>
          <a:xfrm>
            <a:off x="12288246" y="4036865"/>
            <a:ext cx="753311" cy="455127"/>
            <a:chOff x="0" y="-9525"/>
            <a:chExt cx="198403" cy="119869"/>
          </a:xfrm>
        </p:grpSpPr>
        <p:sp>
          <p:nvSpPr>
            <p:cNvPr id="1032" name="Google Shape;1032;p28"/>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sp>
        <p:sp>
          <p:nvSpPr>
            <p:cNvPr id="1033" name="Google Shape;1033;p28"/>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4" name="Google Shape;1034;p28"/>
          <p:cNvGrpSpPr/>
          <p:nvPr/>
        </p:nvGrpSpPr>
        <p:grpSpPr>
          <a:xfrm>
            <a:off x="12082879" y="6546938"/>
            <a:ext cx="797618" cy="422501"/>
            <a:chOff x="0" y="-9525"/>
            <a:chExt cx="210072" cy="111276"/>
          </a:xfrm>
        </p:grpSpPr>
        <p:sp>
          <p:nvSpPr>
            <p:cNvPr id="1035" name="Google Shape;1035;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036" name="Google Shape;1036;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7" name="Google Shape;1037;p28"/>
          <p:cNvGrpSpPr/>
          <p:nvPr/>
        </p:nvGrpSpPr>
        <p:grpSpPr>
          <a:xfrm>
            <a:off x="10239840" y="6083368"/>
            <a:ext cx="639119" cy="494261"/>
            <a:chOff x="0" y="-9525"/>
            <a:chExt cx="168328" cy="130176"/>
          </a:xfrm>
        </p:grpSpPr>
        <p:sp>
          <p:nvSpPr>
            <p:cNvPr id="1038" name="Google Shape;1038;p28"/>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sp>
        <p:sp>
          <p:nvSpPr>
            <p:cNvPr id="1039" name="Google Shape;1039;p28"/>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0" name="Google Shape;1040;p28"/>
          <p:cNvGrpSpPr/>
          <p:nvPr/>
        </p:nvGrpSpPr>
        <p:grpSpPr>
          <a:xfrm>
            <a:off x="10239840" y="6348296"/>
            <a:ext cx="797618" cy="422501"/>
            <a:chOff x="0" y="-9525"/>
            <a:chExt cx="210072" cy="111276"/>
          </a:xfrm>
        </p:grpSpPr>
        <p:sp>
          <p:nvSpPr>
            <p:cNvPr id="1041" name="Google Shape;1041;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042" name="Google Shape;1042;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3" name="Google Shape;1043;p28"/>
          <p:cNvGrpSpPr/>
          <p:nvPr/>
        </p:nvGrpSpPr>
        <p:grpSpPr>
          <a:xfrm>
            <a:off x="10319240" y="3962378"/>
            <a:ext cx="797618" cy="422501"/>
            <a:chOff x="0" y="-9525"/>
            <a:chExt cx="210072" cy="111276"/>
          </a:xfrm>
        </p:grpSpPr>
        <p:sp>
          <p:nvSpPr>
            <p:cNvPr id="1044" name="Google Shape;1044;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045" name="Google Shape;1045;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6" name="Google Shape;1046;p28"/>
          <p:cNvGrpSpPr/>
          <p:nvPr/>
        </p:nvGrpSpPr>
        <p:grpSpPr>
          <a:xfrm>
            <a:off x="10290665" y="4455828"/>
            <a:ext cx="458819" cy="338402"/>
            <a:chOff x="0" y="-9525"/>
            <a:chExt cx="120841" cy="89127"/>
          </a:xfrm>
        </p:grpSpPr>
        <p:sp>
          <p:nvSpPr>
            <p:cNvPr id="1047" name="Google Shape;1047;p28"/>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sp>
        <p:sp>
          <p:nvSpPr>
            <p:cNvPr id="1048" name="Google Shape;1048;p28"/>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9" name="Google Shape;1049;p28"/>
          <p:cNvGrpSpPr/>
          <p:nvPr/>
        </p:nvGrpSpPr>
        <p:grpSpPr>
          <a:xfrm>
            <a:off x="10290665" y="5037508"/>
            <a:ext cx="263235" cy="535272"/>
            <a:chOff x="0" y="-9525"/>
            <a:chExt cx="69329" cy="140977"/>
          </a:xfrm>
        </p:grpSpPr>
        <p:sp>
          <p:nvSpPr>
            <p:cNvPr id="1050" name="Google Shape;1050;p28"/>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sp>
        <p:sp>
          <p:nvSpPr>
            <p:cNvPr id="1051" name="Google Shape;1051;p28"/>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2" name="Google Shape;1052;p28"/>
          <p:cNvSpPr/>
          <p:nvPr/>
        </p:nvSpPr>
        <p:spPr>
          <a:xfrm>
            <a:off x="2327819" y="2393335"/>
            <a:ext cx="796872" cy="602635"/>
          </a:xfrm>
          <a:custGeom>
            <a:rect b="b" l="l" r="r" t="t"/>
            <a:pathLst>
              <a:path extrusionOk="0" h="602635" w="796872">
                <a:moveTo>
                  <a:pt x="0" y="0"/>
                </a:moveTo>
                <a:lnTo>
                  <a:pt x="796872" y="0"/>
                </a:lnTo>
                <a:lnTo>
                  <a:pt x="796872" y="602635"/>
                </a:lnTo>
                <a:lnTo>
                  <a:pt x="0" y="602635"/>
                </a:lnTo>
                <a:lnTo>
                  <a:pt x="0" y="0"/>
                </a:lnTo>
                <a:close/>
              </a:path>
            </a:pathLst>
          </a:custGeom>
          <a:blipFill rotWithShape="1">
            <a:blip r:embed="rId11">
              <a:alphaModFix/>
            </a:blip>
            <a:stretch>
              <a:fillRect b="0" l="0" r="0" t="0"/>
            </a:stretch>
          </a:blipFill>
          <a:ln>
            <a:noFill/>
          </a:ln>
        </p:spPr>
      </p:sp>
      <p:sp>
        <p:nvSpPr>
          <p:cNvPr id="1053" name="Google Shape;1053;p28"/>
          <p:cNvSpPr/>
          <p:nvPr/>
        </p:nvSpPr>
        <p:spPr>
          <a:xfrm>
            <a:off x="11393005" y="503157"/>
            <a:ext cx="4131224" cy="2764275"/>
          </a:xfrm>
          <a:custGeom>
            <a:rect b="b" l="l" r="r" t="t"/>
            <a:pathLst>
              <a:path extrusionOk="0" h="2764275" w="4131224">
                <a:moveTo>
                  <a:pt x="0" y="0"/>
                </a:moveTo>
                <a:lnTo>
                  <a:pt x="4131224" y="0"/>
                </a:lnTo>
                <a:lnTo>
                  <a:pt x="4131224" y="2764275"/>
                </a:lnTo>
                <a:lnTo>
                  <a:pt x="0" y="2764275"/>
                </a:lnTo>
                <a:lnTo>
                  <a:pt x="0" y="0"/>
                </a:lnTo>
                <a:close/>
              </a:path>
            </a:pathLst>
          </a:custGeom>
          <a:blipFill rotWithShape="1">
            <a:blip r:embed="rId12">
              <a:alphaModFix/>
            </a:blip>
            <a:stretch>
              <a:fillRect b="0" l="0" r="0" t="0"/>
            </a:stretch>
          </a:blipFill>
          <a:ln>
            <a:noFill/>
          </a:ln>
        </p:spPr>
      </p:sp>
      <p:grpSp>
        <p:nvGrpSpPr>
          <p:cNvPr id="1054" name="Google Shape;1054;p28"/>
          <p:cNvGrpSpPr/>
          <p:nvPr/>
        </p:nvGrpSpPr>
        <p:grpSpPr>
          <a:xfrm>
            <a:off x="15253291" y="1217077"/>
            <a:ext cx="1325496" cy="1183580"/>
            <a:chOff x="0" y="-9525"/>
            <a:chExt cx="349102" cy="311725"/>
          </a:xfrm>
        </p:grpSpPr>
        <p:sp>
          <p:nvSpPr>
            <p:cNvPr id="1055" name="Google Shape;1055;p28"/>
            <p:cNvSpPr/>
            <p:nvPr/>
          </p:nvSpPr>
          <p:spPr>
            <a:xfrm>
              <a:off x="0" y="0"/>
              <a:ext cx="349102" cy="302200"/>
            </a:xfrm>
            <a:custGeom>
              <a:rect b="b" l="l" r="r" t="t"/>
              <a:pathLst>
                <a:path extrusionOk="0" h="302200" w="349102">
                  <a:moveTo>
                    <a:pt x="0" y="0"/>
                  </a:moveTo>
                  <a:lnTo>
                    <a:pt x="349102" y="0"/>
                  </a:lnTo>
                  <a:lnTo>
                    <a:pt x="349102" y="302200"/>
                  </a:lnTo>
                  <a:lnTo>
                    <a:pt x="0" y="302200"/>
                  </a:lnTo>
                  <a:close/>
                </a:path>
              </a:pathLst>
            </a:custGeom>
            <a:solidFill>
              <a:srgbClr val="FFFFFF"/>
            </a:solidFill>
            <a:ln>
              <a:noFill/>
            </a:ln>
          </p:spPr>
        </p:sp>
        <p:sp>
          <p:nvSpPr>
            <p:cNvPr id="1056" name="Google Shape;1056;p28"/>
            <p:cNvSpPr txBox="1"/>
            <p:nvPr/>
          </p:nvSpPr>
          <p:spPr>
            <a:xfrm>
              <a:off x="0" y="-9525"/>
              <a:ext cx="349102" cy="31172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7" name="Google Shape;1057;p28"/>
          <p:cNvSpPr/>
          <p:nvPr/>
        </p:nvSpPr>
        <p:spPr>
          <a:xfrm>
            <a:off x="10553900" y="3817568"/>
            <a:ext cx="2851809" cy="2977011"/>
          </a:xfrm>
          <a:custGeom>
            <a:rect b="b" l="l" r="r" t="t"/>
            <a:pathLst>
              <a:path extrusionOk="0" h="2977011" w="2851809">
                <a:moveTo>
                  <a:pt x="0" y="0"/>
                </a:moveTo>
                <a:lnTo>
                  <a:pt x="2851810" y="0"/>
                </a:lnTo>
                <a:lnTo>
                  <a:pt x="2851810" y="2977011"/>
                </a:lnTo>
                <a:lnTo>
                  <a:pt x="0" y="2977011"/>
                </a:lnTo>
                <a:lnTo>
                  <a:pt x="0" y="0"/>
                </a:lnTo>
                <a:close/>
              </a:path>
            </a:pathLst>
          </a:custGeom>
          <a:blipFill rotWithShape="1">
            <a:blip r:embed="rId13">
              <a:alphaModFix/>
            </a:blip>
            <a:stretch>
              <a:fillRect b="0" l="0" r="0" t="0"/>
            </a:stretch>
          </a:blipFill>
          <a:ln>
            <a:noFill/>
          </a:ln>
        </p:spPr>
      </p:sp>
      <p:grpSp>
        <p:nvGrpSpPr>
          <p:cNvPr id="1058" name="Google Shape;1058;p28"/>
          <p:cNvGrpSpPr/>
          <p:nvPr/>
        </p:nvGrpSpPr>
        <p:grpSpPr>
          <a:xfrm>
            <a:off x="10264460" y="3791530"/>
            <a:ext cx="797618" cy="593349"/>
            <a:chOff x="0" y="-9525"/>
            <a:chExt cx="210072" cy="156273"/>
          </a:xfrm>
        </p:grpSpPr>
        <p:sp>
          <p:nvSpPr>
            <p:cNvPr id="1059" name="Google Shape;1059;p28"/>
            <p:cNvSpPr/>
            <p:nvPr/>
          </p:nvSpPr>
          <p:spPr>
            <a:xfrm>
              <a:off x="0" y="0"/>
              <a:ext cx="210072" cy="146748"/>
            </a:xfrm>
            <a:custGeom>
              <a:rect b="b" l="l" r="r" t="t"/>
              <a:pathLst>
                <a:path extrusionOk="0" h="146748" w="210072">
                  <a:moveTo>
                    <a:pt x="0" y="0"/>
                  </a:moveTo>
                  <a:lnTo>
                    <a:pt x="210072" y="0"/>
                  </a:lnTo>
                  <a:lnTo>
                    <a:pt x="210072" y="146748"/>
                  </a:lnTo>
                  <a:lnTo>
                    <a:pt x="0" y="146748"/>
                  </a:lnTo>
                  <a:close/>
                </a:path>
              </a:pathLst>
            </a:custGeom>
            <a:solidFill>
              <a:srgbClr val="FFFFFF"/>
            </a:solidFill>
            <a:ln>
              <a:noFill/>
            </a:ln>
          </p:spPr>
        </p:sp>
        <p:sp>
          <p:nvSpPr>
            <p:cNvPr id="1060" name="Google Shape;1060;p28"/>
            <p:cNvSpPr txBox="1"/>
            <p:nvPr/>
          </p:nvSpPr>
          <p:spPr>
            <a:xfrm>
              <a:off x="0" y="-9525"/>
              <a:ext cx="210072" cy="1562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1" name="Google Shape;1061;p28"/>
          <p:cNvSpPr txBox="1"/>
          <p:nvPr/>
        </p:nvSpPr>
        <p:spPr>
          <a:xfrm>
            <a:off x="10611817"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grpSp>
        <p:nvGrpSpPr>
          <p:cNvPr id="1062" name="Google Shape;1062;p28"/>
          <p:cNvGrpSpPr/>
          <p:nvPr/>
        </p:nvGrpSpPr>
        <p:grpSpPr>
          <a:xfrm>
            <a:off x="12918597" y="3762353"/>
            <a:ext cx="788245" cy="666730"/>
            <a:chOff x="0" y="-9525"/>
            <a:chExt cx="207604" cy="175600"/>
          </a:xfrm>
        </p:grpSpPr>
        <p:sp>
          <p:nvSpPr>
            <p:cNvPr id="1063" name="Google Shape;1063;p28"/>
            <p:cNvSpPr/>
            <p:nvPr/>
          </p:nvSpPr>
          <p:spPr>
            <a:xfrm>
              <a:off x="0" y="0"/>
              <a:ext cx="207604" cy="166075"/>
            </a:xfrm>
            <a:custGeom>
              <a:rect b="b" l="l" r="r" t="t"/>
              <a:pathLst>
                <a:path extrusionOk="0" h="166075" w="207604">
                  <a:moveTo>
                    <a:pt x="0" y="0"/>
                  </a:moveTo>
                  <a:lnTo>
                    <a:pt x="207604" y="0"/>
                  </a:lnTo>
                  <a:lnTo>
                    <a:pt x="207604" y="166075"/>
                  </a:lnTo>
                  <a:lnTo>
                    <a:pt x="0" y="166075"/>
                  </a:lnTo>
                  <a:close/>
                </a:path>
              </a:pathLst>
            </a:custGeom>
            <a:solidFill>
              <a:srgbClr val="FFFFFF"/>
            </a:solidFill>
            <a:ln>
              <a:noFill/>
            </a:ln>
          </p:spPr>
        </p:sp>
        <p:sp>
          <p:nvSpPr>
            <p:cNvPr id="1064" name="Google Shape;1064;p28"/>
            <p:cNvSpPr txBox="1"/>
            <p:nvPr/>
          </p:nvSpPr>
          <p:spPr>
            <a:xfrm>
              <a:off x="0" y="-9525"/>
              <a:ext cx="207604" cy="17560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5" name="Google Shape;1065;p28"/>
          <p:cNvGrpSpPr/>
          <p:nvPr/>
        </p:nvGrpSpPr>
        <p:grpSpPr>
          <a:xfrm>
            <a:off x="10652139" y="3781403"/>
            <a:ext cx="797618" cy="314757"/>
            <a:chOff x="0" y="-9525"/>
            <a:chExt cx="210072" cy="82899"/>
          </a:xfrm>
        </p:grpSpPr>
        <p:sp>
          <p:nvSpPr>
            <p:cNvPr id="1066" name="Google Shape;1066;p28"/>
            <p:cNvSpPr/>
            <p:nvPr/>
          </p:nvSpPr>
          <p:spPr>
            <a:xfrm>
              <a:off x="0" y="0"/>
              <a:ext cx="210072" cy="73374"/>
            </a:xfrm>
            <a:custGeom>
              <a:rect b="b" l="l" r="r" t="t"/>
              <a:pathLst>
                <a:path extrusionOk="0" h="73374" w="210072">
                  <a:moveTo>
                    <a:pt x="0" y="0"/>
                  </a:moveTo>
                  <a:lnTo>
                    <a:pt x="210072" y="0"/>
                  </a:lnTo>
                  <a:lnTo>
                    <a:pt x="210072" y="73374"/>
                  </a:lnTo>
                  <a:lnTo>
                    <a:pt x="0" y="73374"/>
                  </a:lnTo>
                  <a:close/>
                </a:path>
              </a:pathLst>
            </a:custGeom>
            <a:solidFill>
              <a:srgbClr val="FFFFFF"/>
            </a:solidFill>
            <a:ln>
              <a:noFill/>
            </a:ln>
          </p:spPr>
        </p:sp>
        <p:sp>
          <p:nvSpPr>
            <p:cNvPr id="1067" name="Google Shape;1067;p28"/>
            <p:cNvSpPr txBox="1"/>
            <p:nvPr/>
          </p:nvSpPr>
          <p:spPr>
            <a:xfrm>
              <a:off x="0" y="-9525"/>
              <a:ext cx="210072" cy="8289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8" name="Google Shape;1068;p28"/>
          <p:cNvGrpSpPr/>
          <p:nvPr/>
        </p:nvGrpSpPr>
        <p:grpSpPr>
          <a:xfrm>
            <a:off x="10319240" y="6016959"/>
            <a:ext cx="430244" cy="548097"/>
            <a:chOff x="0" y="-9525"/>
            <a:chExt cx="113315" cy="144355"/>
          </a:xfrm>
        </p:grpSpPr>
        <p:sp>
          <p:nvSpPr>
            <p:cNvPr id="1069" name="Google Shape;1069;p28"/>
            <p:cNvSpPr/>
            <p:nvPr/>
          </p:nvSpPr>
          <p:spPr>
            <a:xfrm>
              <a:off x="0" y="0"/>
              <a:ext cx="113315" cy="134830"/>
            </a:xfrm>
            <a:custGeom>
              <a:rect b="b" l="l" r="r" t="t"/>
              <a:pathLst>
                <a:path extrusionOk="0" h="134830" w="113315">
                  <a:moveTo>
                    <a:pt x="0" y="0"/>
                  </a:moveTo>
                  <a:lnTo>
                    <a:pt x="113315" y="0"/>
                  </a:lnTo>
                  <a:lnTo>
                    <a:pt x="113315" y="134830"/>
                  </a:lnTo>
                  <a:lnTo>
                    <a:pt x="0" y="134830"/>
                  </a:lnTo>
                  <a:close/>
                </a:path>
              </a:pathLst>
            </a:custGeom>
            <a:solidFill>
              <a:srgbClr val="FFFFFF"/>
            </a:solidFill>
            <a:ln>
              <a:noFill/>
            </a:ln>
          </p:spPr>
        </p:sp>
        <p:sp>
          <p:nvSpPr>
            <p:cNvPr id="1070" name="Google Shape;1070;p28"/>
            <p:cNvSpPr txBox="1"/>
            <p:nvPr/>
          </p:nvSpPr>
          <p:spPr>
            <a:xfrm>
              <a:off x="0" y="-9525"/>
              <a:ext cx="113315" cy="14435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1" name="Google Shape;1071;p28"/>
          <p:cNvGrpSpPr/>
          <p:nvPr/>
        </p:nvGrpSpPr>
        <p:grpSpPr>
          <a:xfrm>
            <a:off x="10319240" y="6712914"/>
            <a:ext cx="1259257" cy="212403"/>
            <a:chOff x="0" y="-9525"/>
            <a:chExt cx="331656" cy="55942"/>
          </a:xfrm>
        </p:grpSpPr>
        <p:sp>
          <p:nvSpPr>
            <p:cNvPr id="1072" name="Google Shape;1072;p28"/>
            <p:cNvSpPr/>
            <p:nvPr/>
          </p:nvSpPr>
          <p:spPr>
            <a:xfrm>
              <a:off x="0" y="0"/>
              <a:ext cx="331656" cy="46417"/>
            </a:xfrm>
            <a:custGeom>
              <a:rect b="b" l="l" r="r" t="t"/>
              <a:pathLst>
                <a:path extrusionOk="0" h="46417" w="331656">
                  <a:moveTo>
                    <a:pt x="0" y="0"/>
                  </a:moveTo>
                  <a:lnTo>
                    <a:pt x="331656" y="0"/>
                  </a:lnTo>
                  <a:lnTo>
                    <a:pt x="331656" y="46417"/>
                  </a:lnTo>
                  <a:lnTo>
                    <a:pt x="0" y="46417"/>
                  </a:lnTo>
                  <a:close/>
                </a:path>
              </a:pathLst>
            </a:custGeom>
            <a:solidFill>
              <a:srgbClr val="FFFFFF"/>
            </a:solidFill>
            <a:ln>
              <a:noFill/>
            </a:ln>
          </p:spPr>
        </p:sp>
        <p:sp>
          <p:nvSpPr>
            <p:cNvPr id="1073" name="Google Shape;1073;p28"/>
            <p:cNvSpPr txBox="1"/>
            <p:nvPr/>
          </p:nvSpPr>
          <p:spPr>
            <a:xfrm>
              <a:off x="0" y="-9525"/>
              <a:ext cx="331656" cy="5594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4" name="Google Shape;1074;p28"/>
          <p:cNvGrpSpPr/>
          <p:nvPr/>
        </p:nvGrpSpPr>
        <p:grpSpPr>
          <a:xfrm>
            <a:off x="13222532" y="4348714"/>
            <a:ext cx="1259257" cy="212403"/>
            <a:chOff x="0" y="-9525"/>
            <a:chExt cx="331656" cy="55942"/>
          </a:xfrm>
        </p:grpSpPr>
        <p:sp>
          <p:nvSpPr>
            <p:cNvPr id="1075" name="Google Shape;1075;p28"/>
            <p:cNvSpPr/>
            <p:nvPr/>
          </p:nvSpPr>
          <p:spPr>
            <a:xfrm>
              <a:off x="0" y="0"/>
              <a:ext cx="331656" cy="46417"/>
            </a:xfrm>
            <a:custGeom>
              <a:rect b="b" l="l" r="r" t="t"/>
              <a:pathLst>
                <a:path extrusionOk="0" h="46417" w="331656">
                  <a:moveTo>
                    <a:pt x="0" y="0"/>
                  </a:moveTo>
                  <a:lnTo>
                    <a:pt x="331656" y="0"/>
                  </a:lnTo>
                  <a:lnTo>
                    <a:pt x="331656" y="46417"/>
                  </a:lnTo>
                  <a:lnTo>
                    <a:pt x="0" y="46417"/>
                  </a:lnTo>
                  <a:close/>
                </a:path>
              </a:pathLst>
            </a:custGeom>
            <a:solidFill>
              <a:srgbClr val="FFFFFF"/>
            </a:solidFill>
            <a:ln>
              <a:noFill/>
            </a:ln>
          </p:spPr>
        </p:sp>
        <p:sp>
          <p:nvSpPr>
            <p:cNvPr id="1076" name="Google Shape;1076;p28"/>
            <p:cNvSpPr txBox="1"/>
            <p:nvPr/>
          </p:nvSpPr>
          <p:spPr>
            <a:xfrm>
              <a:off x="0" y="-9525"/>
              <a:ext cx="331656" cy="5594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7" name="Google Shape;1077;p28"/>
          <p:cNvSpPr/>
          <p:nvPr/>
        </p:nvSpPr>
        <p:spPr>
          <a:xfrm>
            <a:off x="13405710" y="4307104"/>
            <a:ext cx="205740" cy="2275999"/>
          </a:xfrm>
          <a:custGeom>
            <a:rect b="b" l="l" r="r" t="t"/>
            <a:pathLst>
              <a:path extrusionOk="0" h="2275999" w="205740">
                <a:moveTo>
                  <a:pt x="0" y="0"/>
                </a:moveTo>
                <a:lnTo>
                  <a:pt x="205740" y="0"/>
                </a:lnTo>
                <a:lnTo>
                  <a:pt x="205740" y="2275999"/>
                </a:lnTo>
                <a:lnTo>
                  <a:pt x="0" y="2275999"/>
                </a:lnTo>
                <a:lnTo>
                  <a:pt x="0" y="0"/>
                </a:lnTo>
                <a:close/>
              </a:path>
            </a:pathLst>
          </a:custGeom>
          <a:blipFill rotWithShape="1">
            <a:blip r:embed="rId14">
              <a:alphaModFix/>
            </a:blip>
            <a:stretch>
              <a:fillRect b="0" l="0" r="0" t="0"/>
            </a:stretch>
          </a:blipFill>
          <a:ln>
            <a:noFill/>
          </a:ln>
        </p:spPr>
      </p:sp>
      <p:sp>
        <p:nvSpPr>
          <p:cNvPr id="1078" name="Google Shape;1078;p28"/>
          <p:cNvSpPr txBox="1"/>
          <p:nvPr/>
        </p:nvSpPr>
        <p:spPr>
          <a:xfrm>
            <a:off x="13706842" y="462406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1079" name="Google Shape;1079;p28"/>
          <p:cNvSpPr txBox="1"/>
          <p:nvPr/>
        </p:nvSpPr>
        <p:spPr>
          <a:xfrm>
            <a:off x="13706842" y="4299302"/>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1080" name="Google Shape;1080;p28"/>
          <p:cNvSpPr txBox="1"/>
          <p:nvPr/>
        </p:nvSpPr>
        <p:spPr>
          <a:xfrm>
            <a:off x="13706842" y="629004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1081" name="Google Shape;1081;p28"/>
          <p:cNvSpPr txBox="1"/>
          <p:nvPr/>
        </p:nvSpPr>
        <p:spPr>
          <a:xfrm>
            <a:off x="13706842" y="531638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1082" name="Google Shape;1082;p28"/>
          <p:cNvSpPr txBox="1"/>
          <p:nvPr/>
        </p:nvSpPr>
        <p:spPr>
          <a:xfrm>
            <a:off x="13706842" y="599081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1083" name="Google Shape;1083;p28"/>
          <p:cNvSpPr txBox="1"/>
          <p:nvPr/>
        </p:nvSpPr>
        <p:spPr>
          <a:xfrm>
            <a:off x="13706842" y="565360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1084" name="Google Shape;1084;p28"/>
          <p:cNvSpPr txBox="1"/>
          <p:nvPr/>
        </p:nvSpPr>
        <p:spPr>
          <a:xfrm>
            <a:off x="13737962" y="4948165"/>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sp>
        <p:nvSpPr>
          <p:cNvPr id="1085" name="Google Shape;1085;p28"/>
          <p:cNvSpPr txBox="1"/>
          <p:nvPr/>
        </p:nvSpPr>
        <p:spPr>
          <a:xfrm>
            <a:off x="3216563"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Danemark</a:t>
            </a:r>
            <a:endParaRPr/>
          </a:p>
        </p:txBody>
      </p:sp>
      <p:sp>
        <p:nvSpPr>
          <p:cNvPr id="1086" name="Google Shape;1086;p28"/>
          <p:cNvSpPr txBox="1"/>
          <p:nvPr/>
        </p:nvSpPr>
        <p:spPr>
          <a:xfrm>
            <a:off x="2147062" y="1321488"/>
            <a:ext cx="4936306"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FOCUS PAYS</a:t>
            </a:r>
            <a:endParaRPr/>
          </a:p>
        </p:txBody>
      </p:sp>
      <p:sp>
        <p:nvSpPr>
          <p:cNvPr id="1087" name="Google Shape;1087;p28"/>
          <p:cNvSpPr txBox="1"/>
          <p:nvPr/>
        </p:nvSpPr>
        <p:spPr>
          <a:xfrm>
            <a:off x="11423981"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1088" name="Google Shape;1088;p28"/>
          <p:cNvSpPr txBox="1"/>
          <p:nvPr/>
        </p:nvSpPr>
        <p:spPr>
          <a:xfrm>
            <a:off x="2172510" y="894024"/>
            <a:ext cx="3896539"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1089" name="Google Shape;1089;p28"/>
          <p:cNvSpPr txBox="1"/>
          <p:nvPr/>
        </p:nvSpPr>
        <p:spPr>
          <a:xfrm>
            <a:off x="2147062"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1090" name="Google Shape;1090;p28"/>
          <p:cNvSpPr txBox="1"/>
          <p:nvPr/>
        </p:nvSpPr>
        <p:spPr>
          <a:xfrm>
            <a:off x="3559051"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Taille du marché</a:t>
            </a:r>
            <a:endParaRPr/>
          </a:p>
        </p:txBody>
      </p:sp>
      <p:sp>
        <p:nvSpPr>
          <p:cNvPr id="1091" name="Google Shape;1091;p28"/>
          <p:cNvSpPr txBox="1"/>
          <p:nvPr/>
        </p:nvSpPr>
        <p:spPr>
          <a:xfrm>
            <a:off x="3559051" y="625682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1092" name="Google Shape;1092;p28"/>
          <p:cNvSpPr txBox="1"/>
          <p:nvPr/>
        </p:nvSpPr>
        <p:spPr>
          <a:xfrm>
            <a:off x="3559051"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Institutions</a:t>
            </a:r>
            <a:endParaRPr/>
          </a:p>
        </p:txBody>
      </p:sp>
      <p:sp>
        <p:nvSpPr>
          <p:cNvPr id="1093" name="Google Shape;1093;p28"/>
          <p:cNvSpPr txBox="1"/>
          <p:nvPr/>
        </p:nvSpPr>
        <p:spPr>
          <a:xfrm>
            <a:off x="11648380" y="7267558"/>
            <a:ext cx="6164100" cy="22896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US" sz="2000">
                <a:solidFill>
                  <a:srgbClr val="FFFFFF"/>
                </a:solidFill>
              </a:rPr>
              <a:t>Politique énergétique nationale engagée</a:t>
            </a:r>
            <a:endParaRPr/>
          </a:p>
          <a:p>
            <a:pPr indent="0" lvl="0" marL="0" marR="0" rtl="0" algn="l">
              <a:lnSpc>
                <a:spcPct val="130065"/>
              </a:lnSpc>
              <a:spcBef>
                <a:spcPts val="0"/>
              </a:spcBef>
              <a:spcAft>
                <a:spcPts val="0"/>
              </a:spcAft>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lang="en-US" sz="1979">
                <a:solidFill>
                  <a:srgbClr val="FFFFFF"/>
                </a:solidFill>
              </a:rPr>
              <a:t>Les sources d'ER ont produit collectivement 81 % de la production d'électricité du Danemark en 2022</a:t>
            </a:r>
            <a:endParaRPr/>
          </a:p>
          <a:p>
            <a:pPr indent="-213741" lvl="1" marL="427482" marR="0" rtl="0" algn="l">
              <a:lnSpc>
                <a:spcPct val="130065"/>
              </a:lnSpc>
              <a:spcBef>
                <a:spcPts val="0"/>
              </a:spcBef>
              <a:spcAft>
                <a:spcPts val="0"/>
              </a:spcAft>
              <a:buClr>
                <a:srgbClr val="FFFFFF"/>
              </a:buClr>
              <a:buSzPts val="1979"/>
              <a:buFont typeface="Arial"/>
              <a:buChar char="•"/>
            </a:pPr>
            <a:r>
              <a:rPr lang="en-US" sz="1979">
                <a:solidFill>
                  <a:srgbClr val="FFFFFF"/>
                </a:solidFill>
              </a:rPr>
              <a:t>Les ER devraient fournir 100 % de l'électricité du pays d'ici à 2030.</a:t>
            </a:r>
            <a:endParaRPr/>
          </a:p>
        </p:txBody>
      </p:sp>
      <p:sp>
        <p:nvSpPr>
          <p:cNvPr id="1094" name="Google Shape;1094;p28"/>
          <p:cNvSpPr txBox="1"/>
          <p:nvPr/>
        </p:nvSpPr>
        <p:spPr>
          <a:xfrm>
            <a:off x="12067469" y="512445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45,65%</a:t>
            </a:r>
            <a:endParaRPr/>
          </a:p>
        </p:txBody>
      </p:sp>
      <p:sp>
        <p:nvSpPr>
          <p:cNvPr id="1095" name="Google Shape;1095;p28"/>
          <p:cNvSpPr txBox="1"/>
          <p:nvPr/>
        </p:nvSpPr>
        <p:spPr>
          <a:xfrm>
            <a:off x="11173783" y="606744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17,38%</a:t>
            </a:r>
            <a:endParaRPr/>
          </a:p>
        </p:txBody>
      </p:sp>
      <p:sp>
        <p:nvSpPr>
          <p:cNvPr id="1096" name="Google Shape;1096;p28"/>
          <p:cNvSpPr txBox="1"/>
          <p:nvPr/>
        </p:nvSpPr>
        <p:spPr>
          <a:xfrm>
            <a:off x="10611817" y="477518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12,85%</a:t>
            </a:r>
            <a:endParaRPr/>
          </a:p>
        </p:txBody>
      </p:sp>
      <p:sp>
        <p:nvSpPr>
          <p:cNvPr id="1097" name="Google Shape;1097;p28"/>
          <p:cNvSpPr txBox="1"/>
          <p:nvPr/>
        </p:nvSpPr>
        <p:spPr>
          <a:xfrm>
            <a:off x="10519425" y="543371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15,69%</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29"/>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1103" name="Google Shape;1103;p29"/>
          <p:cNvSpPr/>
          <p:nvPr/>
        </p:nvSpPr>
        <p:spPr>
          <a:xfrm>
            <a:off x="2147062"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sp>
      <p:grpSp>
        <p:nvGrpSpPr>
          <p:cNvPr id="1104" name="Google Shape;1104;p29"/>
          <p:cNvGrpSpPr/>
          <p:nvPr/>
        </p:nvGrpSpPr>
        <p:grpSpPr>
          <a:xfrm>
            <a:off x="2147062" y="5310792"/>
            <a:ext cx="1158387" cy="316751"/>
            <a:chOff x="0" y="0"/>
            <a:chExt cx="1544516" cy="422335"/>
          </a:xfrm>
        </p:grpSpPr>
        <p:sp>
          <p:nvSpPr>
            <p:cNvPr id="1105" name="Google Shape;1105;p29"/>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sp>
        <p:sp>
          <p:nvSpPr>
            <p:cNvPr id="1106" name="Google Shape;1106;p29"/>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sp>
      </p:grpSp>
      <p:sp>
        <p:nvSpPr>
          <p:cNvPr id="1107" name="Google Shape;1107;p29"/>
          <p:cNvSpPr/>
          <p:nvPr/>
        </p:nvSpPr>
        <p:spPr>
          <a:xfrm>
            <a:off x="2255355"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7" l="0" r="-3219" t="0"/>
            </a:stretch>
          </a:blipFill>
          <a:ln>
            <a:noFill/>
          </a:ln>
        </p:spPr>
      </p:sp>
      <p:cxnSp>
        <p:nvCxnSpPr>
          <p:cNvPr id="1108" name="Google Shape;1108;p29"/>
          <p:cNvCxnSpPr/>
          <p:nvPr/>
        </p:nvCxnSpPr>
        <p:spPr>
          <a:xfrm flipH="1" rot="10800000">
            <a:off x="10127197"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1109" name="Google Shape;1109;p29"/>
          <p:cNvCxnSpPr/>
          <p:nvPr/>
        </p:nvCxnSpPr>
        <p:spPr>
          <a:xfrm>
            <a:off x="2286425"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10" name="Google Shape;1110;p29"/>
          <p:cNvCxnSpPr/>
          <p:nvPr/>
        </p:nvCxnSpPr>
        <p:spPr>
          <a:xfrm>
            <a:off x="2218038"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1111" name="Google Shape;1111;p29"/>
          <p:cNvCxnSpPr/>
          <p:nvPr/>
        </p:nvCxnSpPr>
        <p:spPr>
          <a:xfrm flipH="1">
            <a:off x="10131965"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1112" name="Google Shape;1112;p29"/>
          <p:cNvGrpSpPr/>
          <p:nvPr/>
        </p:nvGrpSpPr>
        <p:grpSpPr>
          <a:xfrm>
            <a:off x="10131965" y="6933274"/>
            <a:ext cx="7908658" cy="3117017"/>
            <a:chOff x="0" y="-9525"/>
            <a:chExt cx="2082939" cy="820943"/>
          </a:xfrm>
        </p:grpSpPr>
        <p:sp>
          <p:nvSpPr>
            <p:cNvPr id="1113" name="Google Shape;1113;p29"/>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588"/>
              </a:srgbClr>
            </a:solidFill>
            <a:ln>
              <a:noFill/>
            </a:ln>
          </p:spPr>
        </p:sp>
        <p:sp>
          <p:nvSpPr>
            <p:cNvPr id="1114" name="Google Shape;1114;p29"/>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5" name="Google Shape;1115;p29"/>
          <p:cNvSpPr/>
          <p:nvPr/>
        </p:nvSpPr>
        <p:spPr>
          <a:xfrm>
            <a:off x="10611817"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sp>
      <p:grpSp>
        <p:nvGrpSpPr>
          <p:cNvPr id="1116" name="Google Shape;1116;p29"/>
          <p:cNvGrpSpPr/>
          <p:nvPr/>
        </p:nvGrpSpPr>
        <p:grpSpPr>
          <a:xfrm>
            <a:off x="2218038" y="3598191"/>
            <a:ext cx="7702023" cy="438756"/>
            <a:chOff x="0" y="0"/>
            <a:chExt cx="10269364" cy="585008"/>
          </a:xfrm>
        </p:grpSpPr>
        <p:sp>
          <p:nvSpPr>
            <p:cNvPr id="1117" name="Google Shape;1117;p29"/>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sp>
        <p:sp>
          <p:nvSpPr>
            <p:cNvPr id="1118" name="Google Shape;1118;p29"/>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5,55 </a:t>
              </a:r>
              <a:r>
                <a:rPr b="0" i="0" lang="en-US" sz="1979" u="none" cap="none" strike="noStrike">
                  <a:solidFill>
                    <a:srgbClr val="647B54"/>
                  </a:solidFill>
                  <a:latin typeface="Arial"/>
                  <a:ea typeface="Arial"/>
                  <a:cs typeface="Arial"/>
                  <a:sym typeface="Arial"/>
                </a:rPr>
                <a:t>/ 7</a:t>
              </a:r>
              <a:endParaRPr/>
            </a:p>
          </p:txBody>
        </p:sp>
      </p:grpSp>
      <p:sp>
        <p:nvSpPr>
          <p:cNvPr id="1119" name="Google Shape;1119;p29"/>
          <p:cNvSpPr/>
          <p:nvPr/>
        </p:nvSpPr>
        <p:spPr>
          <a:xfrm>
            <a:off x="10611817"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9">
              <a:alphaModFix/>
            </a:blip>
            <a:stretch>
              <a:fillRect b="0" l="0" r="0" t="0"/>
            </a:stretch>
          </a:blipFill>
          <a:ln>
            <a:noFill/>
          </a:ln>
        </p:spPr>
      </p:sp>
      <p:grpSp>
        <p:nvGrpSpPr>
          <p:cNvPr id="1120" name="Google Shape;1120;p29"/>
          <p:cNvGrpSpPr/>
          <p:nvPr/>
        </p:nvGrpSpPr>
        <p:grpSpPr>
          <a:xfrm>
            <a:off x="2065187" y="8511585"/>
            <a:ext cx="6350375" cy="1567281"/>
            <a:chOff x="0" y="0"/>
            <a:chExt cx="8467166" cy="2089708"/>
          </a:xfrm>
        </p:grpSpPr>
        <p:sp>
          <p:nvSpPr>
            <p:cNvPr id="1121" name="Google Shape;1121;p29"/>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10">
                <a:alphaModFix/>
              </a:blip>
              <a:stretch>
                <a:fillRect b="0" l="0" r="0" t="0"/>
              </a:stretch>
            </a:blipFill>
            <a:ln>
              <a:noFill/>
            </a:ln>
          </p:spPr>
        </p:sp>
        <p:sp>
          <p:nvSpPr>
            <p:cNvPr id="1122" name="Google Shape;1122;p29"/>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a:p>
          </p:txBody>
        </p:sp>
        <p:sp>
          <p:nvSpPr>
            <p:cNvPr id="1123" name="Google Shape;1123;p29"/>
            <p:cNvSpPr txBox="1"/>
            <p:nvPr/>
          </p:nvSpPr>
          <p:spPr>
            <a:xfrm>
              <a:off x="1109726" y="1266409"/>
              <a:ext cx="1638312"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0" i="0" lang="en-US" sz="3879" u="none" cap="none" strike="noStrike">
                  <a:solidFill>
                    <a:srgbClr val="647B54"/>
                  </a:solidFill>
                  <a:latin typeface="Arial"/>
                  <a:ea typeface="Arial"/>
                  <a:cs typeface="Arial"/>
                  <a:sym typeface="Arial"/>
                </a:rPr>
                <a:t>8,8%</a:t>
              </a:r>
              <a:endParaRPr/>
            </a:p>
          </p:txBody>
        </p:sp>
      </p:grpSp>
      <p:cxnSp>
        <p:nvCxnSpPr>
          <p:cNvPr id="1124" name="Google Shape;1124;p29"/>
          <p:cNvCxnSpPr/>
          <p:nvPr/>
        </p:nvCxnSpPr>
        <p:spPr>
          <a:xfrm>
            <a:off x="2212000"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25" name="Google Shape;1125;p29"/>
          <p:cNvCxnSpPr/>
          <p:nvPr/>
        </p:nvCxnSpPr>
        <p:spPr>
          <a:xfrm>
            <a:off x="22864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26" name="Google Shape;1126;p29"/>
          <p:cNvCxnSpPr/>
          <p:nvPr/>
        </p:nvCxnSpPr>
        <p:spPr>
          <a:xfrm>
            <a:off x="10131959"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1127" name="Google Shape;1127;p29"/>
          <p:cNvGrpSpPr/>
          <p:nvPr/>
        </p:nvGrpSpPr>
        <p:grpSpPr>
          <a:xfrm>
            <a:off x="10374019" y="4392919"/>
            <a:ext cx="688058" cy="280326"/>
            <a:chOff x="0" y="-9525"/>
            <a:chExt cx="181217" cy="73831"/>
          </a:xfrm>
        </p:grpSpPr>
        <p:sp>
          <p:nvSpPr>
            <p:cNvPr id="1128" name="Google Shape;1128;p29"/>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sp>
        <p:sp>
          <p:nvSpPr>
            <p:cNvPr id="1129" name="Google Shape;1129;p29"/>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0" name="Google Shape;1130;p29"/>
          <p:cNvGrpSpPr/>
          <p:nvPr/>
        </p:nvGrpSpPr>
        <p:grpSpPr>
          <a:xfrm>
            <a:off x="12288246" y="4036865"/>
            <a:ext cx="753311" cy="455127"/>
            <a:chOff x="0" y="-9525"/>
            <a:chExt cx="198403" cy="119869"/>
          </a:xfrm>
        </p:grpSpPr>
        <p:sp>
          <p:nvSpPr>
            <p:cNvPr id="1131" name="Google Shape;1131;p29"/>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sp>
        <p:sp>
          <p:nvSpPr>
            <p:cNvPr id="1132" name="Google Shape;1132;p29"/>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3" name="Google Shape;1133;p29"/>
          <p:cNvGrpSpPr/>
          <p:nvPr/>
        </p:nvGrpSpPr>
        <p:grpSpPr>
          <a:xfrm>
            <a:off x="12082879" y="6546938"/>
            <a:ext cx="797618" cy="422501"/>
            <a:chOff x="0" y="-9525"/>
            <a:chExt cx="210072" cy="111276"/>
          </a:xfrm>
        </p:grpSpPr>
        <p:sp>
          <p:nvSpPr>
            <p:cNvPr id="1134" name="Google Shape;1134;p29"/>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135" name="Google Shape;1135;p29"/>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6" name="Google Shape;1136;p29"/>
          <p:cNvGrpSpPr/>
          <p:nvPr/>
        </p:nvGrpSpPr>
        <p:grpSpPr>
          <a:xfrm>
            <a:off x="10239840" y="6083368"/>
            <a:ext cx="639119" cy="494261"/>
            <a:chOff x="0" y="-9525"/>
            <a:chExt cx="168328" cy="130176"/>
          </a:xfrm>
        </p:grpSpPr>
        <p:sp>
          <p:nvSpPr>
            <p:cNvPr id="1137" name="Google Shape;1137;p29"/>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sp>
        <p:sp>
          <p:nvSpPr>
            <p:cNvPr id="1138" name="Google Shape;1138;p29"/>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9" name="Google Shape;1139;p29"/>
          <p:cNvGrpSpPr/>
          <p:nvPr/>
        </p:nvGrpSpPr>
        <p:grpSpPr>
          <a:xfrm>
            <a:off x="10239840" y="6348296"/>
            <a:ext cx="797618" cy="422501"/>
            <a:chOff x="0" y="-9525"/>
            <a:chExt cx="210072" cy="111276"/>
          </a:xfrm>
        </p:grpSpPr>
        <p:sp>
          <p:nvSpPr>
            <p:cNvPr id="1140" name="Google Shape;1140;p29"/>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141" name="Google Shape;1141;p29"/>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2" name="Google Shape;1142;p29"/>
          <p:cNvGrpSpPr/>
          <p:nvPr/>
        </p:nvGrpSpPr>
        <p:grpSpPr>
          <a:xfrm>
            <a:off x="10319240" y="3962378"/>
            <a:ext cx="797618" cy="422501"/>
            <a:chOff x="0" y="-9525"/>
            <a:chExt cx="210072" cy="111276"/>
          </a:xfrm>
        </p:grpSpPr>
        <p:sp>
          <p:nvSpPr>
            <p:cNvPr id="1143" name="Google Shape;1143;p29"/>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sp>
        <p:sp>
          <p:nvSpPr>
            <p:cNvPr id="1144" name="Google Shape;1144;p29"/>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5" name="Google Shape;1145;p29"/>
          <p:cNvGrpSpPr/>
          <p:nvPr/>
        </p:nvGrpSpPr>
        <p:grpSpPr>
          <a:xfrm>
            <a:off x="10290665" y="4455828"/>
            <a:ext cx="458819" cy="338402"/>
            <a:chOff x="0" y="-9525"/>
            <a:chExt cx="120841" cy="89127"/>
          </a:xfrm>
        </p:grpSpPr>
        <p:sp>
          <p:nvSpPr>
            <p:cNvPr id="1146" name="Google Shape;1146;p29"/>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sp>
        <p:sp>
          <p:nvSpPr>
            <p:cNvPr id="1147" name="Google Shape;1147;p29"/>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8" name="Google Shape;1148;p29"/>
          <p:cNvGrpSpPr/>
          <p:nvPr/>
        </p:nvGrpSpPr>
        <p:grpSpPr>
          <a:xfrm>
            <a:off x="10290665" y="5037508"/>
            <a:ext cx="263235" cy="535272"/>
            <a:chOff x="0" y="-9525"/>
            <a:chExt cx="69329" cy="140977"/>
          </a:xfrm>
        </p:grpSpPr>
        <p:sp>
          <p:nvSpPr>
            <p:cNvPr id="1149" name="Google Shape;1149;p29"/>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sp>
        <p:sp>
          <p:nvSpPr>
            <p:cNvPr id="1150" name="Google Shape;1150;p29"/>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1" name="Google Shape;1151;p29"/>
          <p:cNvSpPr/>
          <p:nvPr/>
        </p:nvSpPr>
        <p:spPr>
          <a:xfrm>
            <a:off x="2255355" y="2431435"/>
            <a:ext cx="906218" cy="602635"/>
          </a:xfrm>
          <a:custGeom>
            <a:rect b="b" l="l" r="r" t="t"/>
            <a:pathLst>
              <a:path extrusionOk="0" h="602635" w="906218">
                <a:moveTo>
                  <a:pt x="0" y="0"/>
                </a:moveTo>
                <a:lnTo>
                  <a:pt x="906218" y="0"/>
                </a:lnTo>
                <a:lnTo>
                  <a:pt x="906218" y="602635"/>
                </a:lnTo>
                <a:lnTo>
                  <a:pt x="0" y="602635"/>
                </a:lnTo>
                <a:lnTo>
                  <a:pt x="0" y="0"/>
                </a:lnTo>
                <a:close/>
              </a:path>
            </a:pathLst>
          </a:custGeom>
          <a:blipFill rotWithShape="1">
            <a:blip r:embed="rId11">
              <a:alphaModFix/>
            </a:blip>
            <a:stretch>
              <a:fillRect b="0" l="0" r="0" t="0"/>
            </a:stretch>
          </a:blipFill>
          <a:ln>
            <a:noFill/>
          </a:ln>
        </p:spPr>
      </p:sp>
      <p:sp>
        <p:nvSpPr>
          <p:cNvPr id="1152" name="Google Shape;1152;p29"/>
          <p:cNvSpPr/>
          <p:nvPr/>
        </p:nvSpPr>
        <p:spPr>
          <a:xfrm>
            <a:off x="11423981" y="774671"/>
            <a:ext cx="3700759" cy="2464186"/>
          </a:xfrm>
          <a:custGeom>
            <a:rect b="b" l="l" r="r" t="t"/>
            <a:pathLst>
              <a:path extrusionOk="0" h="2464186" w="3700759">
                <a:moveTo>
                  <a:pt x="0" y="0"/>
                </a:moveTo>
                <a:lnTo>
                  <a:pt x="3700759" y="0"/>
                </a:lnTo>
                <a:lnTo>
                  <a:pt x="3700759" y="2464186"/>
                </a:lnTo>
                <a:lnTo>
                  <a:pt x="0" y="2464186"/>
                </a:lnTo>
                <a:lnTo>
                  <a:pt x="0" y="0"/>
                </a:lnTo>
                <a:close/>
              </a:path>
            </a:pathLst>
          </a:custGeom>
          <a:blipFill rotWithShape="1">
            <a:blip r:embed="rId12">
              <a:alphaModFix/>
            </a:blip>
            <a:stretch>
              <a:fillRect b="0" l="0" r="0" t="0"/>
            </a:stretch>
          </a:blipFill>
          <a:ln>
            <a:noFill/>
          </a:ln>
        </p:spPr>
      </p:sp>
      <p:sp>
        <p:nvSpPr>
          <p:cNvPr id="1153" name="Google Shape;1153;p29"/>
          <p:cNvSpPr/>
          <p:nvPr/>
        </p:nvSpPr>
        <p:spPr>
          <a:xfrm>
            <a:off x="10290665" y="3857031"/>
            <a:ext cx="2996728" cy="3040159"/>
          </a:xfrm>
          <a:custGeom>
            <a:rect b="b" l="l" r="r" t="t"/>
            <a:pathLst>
              <a:path extrusionOk="0" h="3040159" w="2996728">
                <a:moveTo>
                  <a:pt x="0" y="0"/>
                </a:moveTo>
                <a:lnTo>
                  <a:pt x="2996728" y="0"/>
                </a:lnTo>
                <a:lnTo>
                  <a:pt x="2996728" y="3040158"/>
                </a:lnTo>
                <a:lnTo>
                  <a:pt x="0" y="3040158"/>
                </a:lnTo>
                <a:lnTo>
                  <a:pt x="0" y="0"/>
                </a:lnTo>
                <a:close/>
              </a:path>
            </a:pathLst>
          </a:custGeom>
          <a:blipFill rotWithShape="1">
            <a:blip r:embed="rId13">
              <a:alphaModFix/>
            </a:blip>
            <a:stretch>
              <a:fillRect b="0" l="0" r="0" t="0"/>
            </a:stretch>
          </a:blipFill>
          <a:ln>
            <a:noFill/>
          </a:ln>
        </p:spPr>
      </p:sp>
      <p:grpSp>
        <p:nvGrpSpPr>
          <p:cNvPr id="1154" name="Google Shape;1154;p29"/>
          <p:cNvGrpSpPr/>
          <p:nvPr/>
        </p:nvGrpSpPr>
        <p:grpSpPr>
          <a:xfrm>
            <a:off x="12540884" y="3782766"/>
            <a:ext cx="1273609" cy="425499"/>
            <a:chOff x="0" y="-9525"/>
            <a:chExt cx="335436" cy="112066"/>
          </a:xfrm>
        </p:grpSpPr>
        <p:sp>
          <p:nvSpPr>
            <p:cNvPr id="1155" name="Google Shape;1155;p29"/>
            <p:cNvSpPr/>
            <p:nvPr/>
          </p:nvSpPr>
          <p:spPr>
            <a:xfrm>
              <a:off x="0" y="0"/>
              <a:ext cx="335436" cy="102541"/>
            </a:xfrm>
            <a:custGeom>
              <a:rect b="b" l="l" r="r" t="t"/>
              <a:pathLst>
                <a:path extrusionOk="0" h="102541" w="335436">
                  <a:moveTo>
                    <a:pt x="0" y="0"/>
                  </a:moveTo>
                  <a:lnTo>
                    <a:pt x="335436" y="0"/>
                  </a:lnTo>
                  <a:lnTo>
                    <a:pt x="335436" y="102541"/>
                  </a:lnTo>
                  <a:lnTo>
                    <a:pt x="0" y="102541"/>
                  </a:lnTo>
                  <a:close/>
                </a:path>
              </a:pathLst>
            </a:custGeom>
            <a:solidFill>
              <a:srgbClr val="FFFFFF"/>
            </a:solidFill>
            <a:ln>
              <a:noFill/>
            </a:ln>
          </p:spPr>
        </p:sp>
        <p:sp>
          <p:nvSpPr>
            <p:cNvPr id="1156" name="Google Shape;1156;p29"/>
            <p:cNvSpPr txBox="1"/>
            <p:nvPr/>
          </p:nvSpPr>
          <p:spPr>
            <a:xfrm>
              <a:off x="0" y="-9525"/>
              <a:ext cx="335436" cy="11206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7" name="Google Shape;1157;p29"/>
          <p:cNvSpPr txBox="1"/>
          <p:nvPr/>
        </p:nvSpPr>
        <p:spPr>
          <a:xfrm>
            <a:off x="10611817"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79" u="none" cap="none" strike="noStrike">
                <a:solidFill>
                  <a:srgbClr val="647B54"/>
                </a:solidFill>
                <a:latin typeface="Arial"/>
                <a:ea typeface="Arial"/>
                <a:cs typeface="Arial"/>
                <a:sym typeface="Arial"/>
              </a:rPr>
              <a:t>Répartition des investissements en énergie</a:t>
            </a:r>
            <a:endParaRPr/>
          </a:p>
        </p:txBody>
      </p:sp>
      <p:grpSp>
        <p:nvGrpSpPr>
          <p:cNvPr id="1158" name="Google Shape;1158;p29"/>
          <p:cNvGrpSpPr/>
          <p:nvPr/>
        </p:nvGrpSpPr>
        <p:grpSpPr>
          <a:xfrm>
            <a:off x="12749170" y="6528891"/>
            <a:ext cx="957671" cy="401625"/>
            <a:chOff x="0" y="-9525"/>
            <a:chExt cx="252226" cy="105778"/>
          </a:xfrm>
        </p:grpSpPr>
        <p:sp>
          <p:nvSpPr>
            <p:cNvPr id="1159" name="Google Shape;1159;p29"/>
            <p:cNvSpPr/>
            <p:nvPr/>
          </p:nvSpPr>
          <p:spPr>
            <a:xfrm>
              <a:off x="0" y="0"/>
              <a:ext cx="252226" cy="96253"/>
            </a:xfrm>
            <a:custGeom>
              <a:rect b="b" l="l" r="r" t="t"/>
              <a:pathLst>
                <a:path extrusionOk="0" h="96253" w="252226">
                  <a:moveTo>
                    <a:pt x="0" y="0"/>
                  </a:moveTo>
                  <a:lnTo>
                    <a:pt x="252226" y="0"/>
                  </a:lnTo>
                  <a:lnTo>
                    <a:pt x="252226" y="96253"/>
                  </a:lnTo>
                  <a:lnTo>
                    <a:pt x="0" y="96253"/>
                  </a:lnTo>
                  <a:close/>
                </a:path>
              </a:pathLst>
            </a:custGeom>
            <a:solidFill>
              <a:srgbClr val="FFFFFF"/>
            </a:solidFill>
            <a:ln>
              <a:noFill/>
            </a:ln>
          </p:spPr>
        </p:sp>
        <p:sp>
          <p:nvSpPr>
            <p:cNvPr id="1160" name="Google Shape;1160;p29"/>
            <p:cNvSpPr txBox="1"/>
            <p:nvPr/>
          </p:nvSpPr>
          <p:spPr>
            <a:xfrm>
              <a:off x="0" y="-9525"/>
              <a:ext cx="252226" cy="10577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1" name="Google Shape;1161;p29"/>
          <p:cNvGrpSpPr/>
          <p:nvPr/>
        </p:nvGrpSpPr>
        <p:grpSpPr>
          <a:xfrm>
            <a:off x="10239840" y="3820866"/>
            <a:ext cx="509644" cy="589168"/>
            <a:chOff x="0" y="-9525"/>
            <a:chExt cx="134227" cy="155172"/>
          </a:xfrm>
        </p:grpSpPr>
        <p:sp>
          <p:nvSpPr>
            <p:cNvPr id="1162" name="Google Shape;1162;p29"/>
            <p:cNvSpPr/>
            <p:nvPr/>
          </p:nvSpPr>
          <p:spPr>
            <a:xfrm>
              <a:off x="0" y="0"/>
              <a:ext cx="134227" cy="145647"/>
            </a:xfrm>
            <a:custGeom>
              <a:rect b="b" l="l" r="r" t="t"/>
              <a:pathLst>
                <a:path extrusionOk="0" h="145647" w="134227">
                  <a:moveTo>
                    <a:pt x="0" y="0"/>
                  </a:moveTo>
                  <a:lnTo>
                    <a:pt x="134227" y="0"/>
                  </a:lnTo>
                  <a:lnTo>
                    <a:pt x="134227" y="145647"/>
                  </a:lnTo>
                  <a:lnTo>
                    <a:pt x="0" y="145647"/>
                  </a:lnTo>
                  <a:close/>
                </a:path>
              </a:pathLst>
            </a:custGeom>
            <a:solidFill>
              <a:srgbClr val="FFFFFF"/>
            </a:solidFill>
            <a:ln>
              <a:noFill/>
            </a:ln>
          </p:spPr>
        </p:sp>
        <p:sp>
          <p:nvSpPr>
            <p:cNvPr id="1163" name="Google Shape;1163;p29"/>
            <p:cNvSpPr txBox="1"/>
            <p:nvPr/>
          </p:nvSpPr>
          <p:spPr>
            <a:xfrm>
              <a:off x="0" y="-9525"/>
              <a:ext cx="134227" cy="15517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29"/>
          <p:cNvGrpSpPr/>
          <p:nvPr/>
        </p:nvGrpSpPr>
        <p:grpSpPr>
          <a:xfrm>
            <a:off x="10854259" y="3756943"/>
            <a:ext cx="564607" cy="316087"/>
            <a:chOff x="0" y="-9525"/>
            <a:chExt cx="148703" cy="83249"/>
          </a:xfrm>
        </p:grpSpPr>
        <p:sp>
          <p:nvSpPr>
            <p:cNvPr id="1165" name="Google Shape;1165;p29"/>
            <p:cNvSpPr/>
            <p:nvPr/>
          </p:nvSpPr>
          <p:spPr>
            <a:xfrm>
              <a:off x="0" y="0"/>
              <a:ext cx="148703" cy="73724"/>
            </a:xfrm>
            <a:custGeom>
              <a:rect b="b" l="l" r="r" t="t"/>
              <a:pathLst>
                <a:path extrusionOk="0" h="73724" w="148703">
                  <a:moveTo>
                    <a:pt x="0" y="0"/>
                  </a:moveTo>
                  <a:lnTo>
                    <a:pt x="148703" y="0"/>
                  </a:lnTo>
                  <a:lnTo>
                    <a:pt x="148703" y="73724"/>
                  </a:lnTo>
                  <a:lnTo>
                    <a:pt x="0" y="73724"/>
                  </a:lnTo>
                  <a:close/>
                </a:path>
              </a:pathLst>
            </a:custGeom>
            <a:solidFill>
              <a:srgbClr val="FFFFFF"/>
            </a:solidFill>
            <a:ln>
              <a:noFill/>
            </a:ln>
          </p:spPr>
        </p:sp>
        <p:sp>
          <p:nvSpPr>
            <p:cNvPr id="1166" name="Google Shape;1166;p29"/>
            <p:cNvSpPr txBox="1"/>
            <p:nvPr/>
          </p:nvSpPr>
          <p:spPr>
            <a:xfrm>
              <a:off x="0" y="-9525"/>
              <a:ext cx="148703" cy="8324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7" name="Google Shape;1167;p29"/>
          <p:cNvGrpSpPr/>
          <p:nvPr/>
        </p:nvGrpSpPr>
        <p:grpSpPr>
          <a:xfrm>
            <a:off x="12415639" y="3803284"/>
            <a:ext cx="498526" cy="330249"/>
            <a:chOff x="0" y="-9525"/>
            <a:chExt cx="131299" cy="86979"/>
          </a:xfrm>
        </p:grpSpPr>
        <p:sp>
          <p:nvSpPr>
            <p:cNvPr id="1168" name="Google Shape;1168;p29"/>
            <p:cNvSpPr/>
            <p:nvPr/>
          </p:nvSpPr>
          <p:spPr>
            <a:xfrm>
              <a:off x="0" y="0"/>
              <a:ext cx="131299" cy="77454"/>
            </a:xfrm>
            <a:custGeom>
              <a:rect b="b" l="l" r="r" t="t"/>
              <a:pathLst>
                <a:path extrusionOk="0" h="77454" w="131299">
                  <a:moveTo>
                    <a:pt x="0" y="0"/>
                  </a:moveTo>
                  <a:lnTo>
                    <a:pt x="131299" y="0"/>
                  </a:lnTo>
                  <a:lnTo>
                    <a:pt x="131299" y="77454"/>
                  </a:lnTo>
                  <a:lnTo>
                    <a:pt x="0" y="77454"/>
                  </a:lnTo>
                  <a:close/>
                </a:path>
              </a:pathLst>
            </a:custGeom>
            <a:solidFill>
              <a:srgbClr val="FFFFFF"/>
            </a:solidFill>
            <a:ln>
              <a:noFill/>
            </a:ln>
          </p:spPr>
        </p:sp>
        <p:sp>
          <p:nvSpPr>
            <p:cNvPr id="1169" name="Google Shape;1169;p29"/>
            <p:cNvSpPr txBox="1"/>
            <p:nvPr/>
          </p:nvSpPr>
          <p:spPr>
            <a:xfrm>
              <a:off x="0" y="-9525"/>
              <a:ext cx="131299" cy="8697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0" name="Google Shape;1170;p29"/>
          <p:cNvGrpSpPr/>
          <p:nvPr/>
        </p:nvGrpSpPr>
        <p:grpSpPr>
          <a:xfrm>
            <a:off x="10468786" y="3967907"/>
            <a:ext cx="498526" cy="330249"/>
            <a:chOff x="0" y="-9525"/>
            <a:chExt cx="131299" cy="86979"/>
          </a:xfrm>
        </p:grpSpPr>
        <p:sp>
          <p:nvSpPr>
            <p:cNvPr id="1171" name="Google Shape;1171;p29"/>
            <p:cNvSpPr/>
            <p:nvPr/>
          </p:nvSpPr>
          <p:spPr>
            <a:xfrm>
              <a:off x="0" y="0"/>
              <a:ext cx="131299" cy="77454"/>
            </a:xfrm>
            <a:custGeom>
              <a:rect b="b" l="l" r="r" t="t"/>
              <a:pathLst>
                <a:path extrusionOk="0" h="77454" w="131299">
                  <a:moveTo>
                    <a:pt x="0" y="0"/>
                  </a:moveTo>
                  <a:lnTo>
                    <a:pt x="131299" y="0"/>
                  </a:lnTo>
                  <a:lnTo>
                    <a:pt x="131299" y="77454"/>
                  </a:lnTo>
                  <a:lnTo>
                    <a:pt x="0" y="77454"/>
                  </a:lnTo>
                  <a:close/>
                </a:path>
              </a:pathLst>
            </a:custGeom>
            <a:solidFill>
              <a:srgbClr val="FFFFFF"/>
            </a:solidFill>
            <a:ln>
              <a:noFill/>
            </a:ln>
          </p:spPr>
        </p:sp>
        <p:sp>
          <p:nvSpPr>
            <p:cNvPr id="1172" name="Google Shape;1172;p29"/>
            <p:cNvSpPr txBox="1"/>
            <p:nvPr/>
          </p:nvSpPr>
          <p:spPr>
            <a:xfrm>
              <a:off x="0" y="-9525"/>
              <a:ext cx="131299" cy="8697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3" name="Google Shape;1173;p29"/>
          <p:cNvGrpSpPr/>
          <p:nvPr/>
        </p:nvGrpSpPr>
        <p:grpSpPr>
          <a:xfrm>
            <a:off x="12453113" y="6639190"/>
            <a:ext cx="498526" cy="257999"/>
            <a:chOff x="0" y="-9525"/>
            <a:chExt cx="131299" cy="67950"/>
          </a:xfrm>
        </p:grpSpPr>
        <p:sp>
          <p:nvSpPr>
            <p:cNvPr id="1174" name="Google Shape;1174;p29"/>
            <p:cNvSpPr/>
            <p:nvPr/>
          </p:nvSpPr>
          <p:spPr>
            <a:xfrm>
              <a:off x="0" y="0"/>
              <a:ext cx="131299" cy="58425"/>
            </a:xfrm>
            <a:custGeom>
              <a:rect b="b" l="l" r="r" t="t"/>
              <a:pathLst>
                <a:path extrusionOk="0" h="58425" w="131299">
                  <a:moveTo>
                    <a:pt x="0" y="0"/>
                  </a:moveTo>
                  <a:lnTo>
                    <a:pt x="131299" y="0"/>
                  </a:lnTo>
                  <a:lnTo>
                    <a:pt x="131299" y="58425"/>
                  </a:lnTo>
                  <a:lnTo>
                    <a:pt x="0" y="58425"/>
                  </a:lnTo>
                  <a:close/>
                </a:path>
              </a:pathLst>
            </a:custGeom>
            <a:solidFill>
              <a:srgbClr val="FFFFFF"/>
            </a:solidFill>
            <a:ln>
              <a:noFill/>
            </a:ln>
          </p:spPr>
        </p:sp>
        <p:sp>
          <p:nvSpPr>
            <p:cNvPr id="1175" name="Google Shape;1175;p29"/>
            <p:cNvSpPr txBox="1"/>
            <p:nvPr/>
          </p:nvSpPr>
          <p:spPr>
            <a:xfrm>
              <a:off x="0" y="-9525"/>
              <a:ext cx="131299" cy="6795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6" name="Google Shape;1176;p29"/>
          <p:cNvGrpSpPr/>
          <p:nvPr/>
        </p:nvGrpSpPr>
        <p:grpSpPr>
          <a:xfrm>
            <a:off x="10255111" y="5850668"/>
            <a:ext cx="213675" cy="257999"/>
            <a:chOff x="0" y="-9525"/>
            <a:chExt cx="56277" cy="67950"/>
          </a:xfrm>
        </p:grpSpPr>
        <p:sp>
          <p:nvSpPr>
            <p:cNvPr id="1177" name="Google Shape;1177;p29"/>
            <p:cNvSpPr/>
            <p:nvPr/>
          </p:nvSpPr>
          <p:spPr>
            <a:xfrm>
              <a:off x="0" y="0"/>
              <a:ext cx="56277" cy="58425"/>
            </a:xfrm>
            <a:custGeom>
              <a:rect b="b" l="l" r="r" t="t"/>
              <a:pathLst>
                <a:path extrusionOk="0" h="58425" w="56277">
                  <a:moveTo>
                    <a:pt x="0" y="0"/>
                  </a:moveTo>
                  <a:lnTo>
                    <a:pt x="56277" y="0"/>
                  </a:lnTo>
                  <a:lnTo>
                    <a:pt x="56277" y="58425"/>
                  </a:lnTo>
                  <a:lnTo>
                    <a:pt x="0" y="58425"/>
                  </a:lnTo>
                  <a:close/>
                </a:path>
              </a:pathLst>
            </a:custGeom>
            <a:solidFill>
              <a:srgbClr val="FFFFFF"/>
            </a:solidFill>
            <a:ln>
              <a:noFill/>
            </a:ln>
          </p:spPr>
        </p:sp>
        <p:sp>
          <p:nvSpPr>
            <p:cNvPr id="1178" name="Google Shape;1178;p29"/>
            <p:cNvSpPr txBox="1"/>
            <p:nvPr/>
          </p:nvSpPr>
          <p:spPr>
            <a:xfrm>
              <a:off x="0" y="-9525"/>
              <a:ext cx="56277" cy="6795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9" name="Google Shape;1179;p29"/>
          <p:cNvGrpSpPr/>
          <p:nvPr/>
        </p:nvGrpSpPr>
        <p:grpSpPr>
          <a:xfrm>
            <a:off x="11283954" y="3756942"/>
            <a:ext cx="476341" cy="193977"/>
            <a:chOff x="0" y="-9525"/>
            <a:chExt cx="125456" cy="51088"/>
          </a:xfrm>
        </p:grpSpPr>
        <p:sp>
          <p:nvSpPr>
            <p:cNvPr id="1180" name="Google Shape;1180;p29"/>
            <p:cNvSpPr/>
            <p:nvPr/>
          </p:nvSpPr>
          <p:spPr>
            <a:xfrm>
              <a:off x="0" y="0"/>
              <a:ext cx="125456" cy="41563"/>
            </a:xfrm>
            <a:custGeom>
              <a:rect b="b" l="l" r="r" t="t"/>
              <a:pathLst>
                <a:path extrusionOk="0" h="41563" w="125456">
                  <a:moveTo>
                    <a:pt x="0" y="0"/>
                  </a:moveTo>
                  <a:lnTo>
                    <a:pt x="125456" y="0"/>
                  </a:lnTo>
                  <a:lnTo>
                    <a:pt x="125456" y="41563"/>
                  </a:lnTo>
                  <a:lnTo>
                    <a:pt x="0" y="41563"/>
                  </a:lnTo>
                  <a:close/>
                </a:path>
              </a:pathLst>
            </a:custGeom>
            <a:solidFill>
              <a:srgbClr val="FFFFFF"/>
            </a:solidFill>
            <a:ln>
              <a:noFill/>
            </a:ln>
          </p:spPr>
        </p:sp>
        <p:sp>
          <p:nvSpPr>
            <p:cNvPr id="1181" name="Google Shape;1181;p29"/>
            <p:cNvSpPr txBox="1"/>
            <p:nvPr/>
          </p:nvSpPr>
          <p:spPr>
            <a:xfrm>
              <a:off x="0" y="-9525"/>
              <a:ext cx="125456" cy="5108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2" name="Google Shape;1182;p29"/>
          <p:cNvSpPr/>
          <p:nvPr/>
        </p:nvSpPr>
        <p:spPr>
          <a:xfrm>
            <a:off x="13477893" y="4265190"/>
            <a:ext cx="205740" cy="2482596"/>
          </a:xfrm>
          <a:custGeom>
            <a:rect b="b" l="l" r="r" t="t"/>
            <a:pathLst>
              <a:path extrusionOk="0" h="2482596" w="205740">
                <a:moveTo>
                  <a:pt x="0" y="0"/>
                </a:moveTo>
                <a:lnTo>
                  <a:pt x="205740" y="0"/>
                </a:lnTo>
                <a:lnTo>
                  <a:pt x="205740" y="2482596"/>
                </a:lnTo>
                <a:lnTo>
                  <a:pt x="0" y="2482596"/>
                </a:lnTo>
                <a:lnTo>
                  <a:pt x="0" y="0"/>
                </a:lnTo>
                <a:close/>
              </a:path>
            </a:pathLst>
          </a:custGeom>
          <a:blipFill rotWithShape="1">
            <a:blip r:embed="rId14">
              <a:alphaModFix/>
            </a:blip>
            <a:stretch>
              <a:fillRect b="0" l="0" r="0" t="0"/>
            </a:stretch>
          </a:blipFill>
          <a:ln>
            <a:noFill/>
          </a:ln>
        </p:spPr>
      </p:sp>
      <p:sp>
        <p:nvSpPr>
          <p:cNvPr id="1183" name="Google Shape;1183;p29"/>
          <p:cNvSpPr txBox="1"/>
          <p:nvPr/>
        </p:nvSpPr>
        <p:spPr>
          <a:xfrm>
            <a:off x="13737962" y="46034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Energy efficiency</a:t>
            </a:r>
            <a:endParaRPr/>
          </a:p>
        </p:txBody>
      </p:sp>
      <p:sp>
        <p:nvSpPr>
          <p:cNvPr id="1184" name="Google Shape;1184;p29"/>
          <p:cNvSpPr txBox="1"/>
          <p:nvPr/>
        </p:nvSpPr>
        <p:spPr>
          <a:xfrm>
            <a:off x="13737962" y="501478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Renewables</a:t>
            </a:r>
            <a:endParaRPr/>
          </a:p>
        </p:txBody>
      </p:sp>
      <p:sp>
        <p:nvSpPr>
          <p:cNvPr id="1185" name="Google Shape;1185;p29"/>
          <p:cNvSpPr txBox="1"/>
          <p:nvPr/>
        </p:nvSpPr>
        <p:spPr>
          <a:xfrm>
            <a:off x="13737962" y="5340453"/>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Nuclear</a:t>
            </a:r>
            <a:endParaRPr/>
          </a:p>
        </p:txBody>
      </p:sp>
      <p:sp>
        <p:nvSpPr>
          <p:cNvPr id="1186" name="Google Shape;1186;p29"/>
          <p:cNvSpPr txBox="1"/>
          <p:nvPr/>
        </p:nvSpPr>
        <p:spPr>
          <a:xfrm>
            <a:off x="13737962" y="6045375"/>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power and storage technologies</a:t>
            </a:r>
            <a:endParaRPr/>
          </a:p>
        </p:txBody>
      </p:sp>
      <p:sp>
        <p:nvSpPr>
          <p:cNvPr id="1187" name="Google Shape;1187;p29"/>
          <p:cNvSpPr txBox="1"/>
          <p:nvPr/>
        </p:nvSpPr>
        <p:spPr>
          <a:xfrm>
            <a:off x="13706842" y="569269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Fossil fuel</a:t>
            </a:r>
            <a:endParaRPr/>
          </a:p>
        </p:txBody>
      </p:sp>
      <p:sp>
        <p:nvSpPr>
          <p:cNvPr id="1188" name="Google Shape;1188;p29"/>
          <p:cNvSpPr txBox="1"/>
          <p:nvPr/>
        </p:nvSpPr>
        <p:spPr>
          <a:xfrm>
            <a:off x="13737962" y="424614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Other cross-cutting technologies/research</a:t>
            </a:r>
            <a:endParaRPr/>
          </a:p>
        </p:txBody>
      </p:sp>
      <p:sp>
        <p:nvSpPr>
          <p:cNvPr id="1189" name="Google Shape;1189;p29"/>
          <p:cNvSpPr txBox="1"/>
          <p:nvPr/>
        </p:nvSpPr>
        <p:spPr>
          <a:xfrm>
            <a:off x="13737962" y="638852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480" u="none" cap="none" strike="noStrike">
                <a:solidFill>
                  <a:srgbClr val="647B54"/>
                </a:solidFill>
                <a:latin typeface="Arial"/>
                <a:ea typeface="Arial"/>
                <a:cs typeface="Arial"/>
                <a:sym typeface="Arial"/>
              </a:rPr>
              <a:t>Hydrogen and fuel cells</a:t>
            </a:r>
            <a:endParaRPr/>
          </a:p>
        </p:txBody>
      </p:sp>
      <p:sp>
        <p:nvSpPr>
          <p:cNvPr id="1190" name="Google Shape;1190;p29"/>
          <p:cNvSpPr txBox="1"/>
          <p:nvPr/>
        </p:nvSpPr>
        <p:spPr>
          <a:xfrm>
            <a:off x="3216563"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Etats-Unis</a:t>
            </a:r>
            <a:endParaRPr/>
          </a:p>
        </p:txBody>
      </p:sp>
      <p:sp>
        <p:nvSpPr>
          <p:cNvPr id="1191" name="Google Shape;1191;p29"/>
          <p:cNvSpPr txBox="1"/>
          <p:nvPr/>
        </p:nvSpPr>
        <p:spPr>
          <a:xfrm>
            <a:off x="2147062" y="1321488"/>
            <a:ext cx="4936306"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FOCUS PAYS</a:t>
            </a:r>
            <a:endParaRPr/>
          </a:p>
        </p:txBody>
      </p:sp>
      <p:sp>
        <p:nvSpPr>
          <p:cNvPr id="1192" name="Google Shape;1192;p29"/>
          <p:cNvSpPr txBox="1"/>
          <p:nvPr/>
        </p:nvSpPr>
        <p:spPr>
          <a:xfrm>
            <a:off x="11423981"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PIB  (US$ milliards) </a:t>
            </a:r>
            <a:endParaRPr/>
          </a:p>
        </p:txBody>
      </p:sp>
      <p:sp>
        <p:nvSpPr>
          <p:cNvPr id="1193" name="Google Shape;1193;p29"/>
          <p:cNvSpPr txBox="1"/>
          <p:nvPr/>
        </p:nvSpPr>
        <p:spPr>
          <a:xfrm>
            <a:off x="2172510" y="894024"/>
            <a:ext cx="3896539"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Cluster high</a:t>
            </a:r>
            <a:endParaRPr/>
          </a:p>
        </p:txBody>
      </p:sp>
      <p:sp>
        <p:nvSpPr>
          <p:cNvPr id="1194" name="Google Shape;1194;p29"/>
          <p:cNvSpPr txBox="1"/>
          <p:nvPr/>
        </p:nvSpPr>
        <p:spPr>
          <a:xfrm>
            <a:off x="2147062"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Pilliers</a:t>
            </a:r>
            <a:endParaRPr/>
          </a:p>
        </p:txBody>
      </p:sp>
      <p:sp>
        <p:nvSpPr>
          <p:cNvPr id="1195" name="Google Shape;1195;p29"/>
          <p:cNvSpPr txBox="1"/>
          <p:nvPr/>
        </p:nvSpPr>
        <p:spPr>
          <a:xfrm>
            <a:off x="3559051"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Environnement macroéconomique</a:t>
            </a:r>
            <a:endParaRPr/>
          </a:p>
        </p:txBody>
      </p:sp>
      <p:sp>
        <p:nvSpPr>
          <p:cNvPr id="1196" name="Google Shape;1196;p29"/>
          <p:cNvSpPr txBox="1"/>
          <p:nvPr/>
        </p:nvSpPr>
        <p:spPr>
          <a:xfrm>
            <a:off x="3559051" y="6256827"/>
            <a:ext cx="4447237"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Taille du marché</a:t>
            </a:r>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et éducation primaire</a:t>
            </a:r>
            <a:endParaRPr/>
          </a:p>
        </p:txBody>
      </p:sp>
      <p:sp>
        <p:nvSpPr>
          <p:cNvPr id="1197" name="Google Shape;1197;p29"/>
          <p:cNvSpPr txBox="1"/>
          <p:nvPr/>
        </p:nvSpPr>
        <p:spPr>
          <a:xfrm>
            <a:off x="3559051"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Maturité technologique</a:t>
            </a:r>
            <a:endParaRPr/>
          </a:p>
        </p:txBody>
      </p:sp>
      <p:sp>
        <p:nvSpPr>
          <p:cNvPr id="1198" name="Google Shape;1198;p29"/>
          <p:cNvSpPr txBox="1"/>
          <p:nvPr/>
        </p:nvSpPr>
        <p:spPr>
          <a:xfrm>
            <a:off x="11648380" y="7267558"/>
            <a:ext cx="6164100" cy="18933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SzPts val="1100"/>
              <a:buFont typeface="Arial"/>
              <a:buNone/>
            </a:pPr>
            <a:r>
              <a:rPr lang="en-US" sz="2000">
                <a:solidFill>
                  <a:srgbClr val="FFFFFF"/>
                </a:solidFill>
              </a:rPr>
              <a:t>Politique énergétique nationale engagée</a:t>
            </a:r>
            <a:endParaRPr/>
          </a:p>
          <a:p>
            <a:pPr indent="0" lvl="0" marL="0" marR="0" rtl="0" algn="l">
              <a:lnSpc>
                <a:spcPct val="130065"/>
              </a:lnSpc>
              <a:spcBef>
                <a:spcPts val="0"/>
              </a:spcBef>
              <a:spcAft>
                <a:spcPts val="0"/>
              </a:spcAft>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lang="en-US" sz="1979">
                <a:solidFill>
                  <a:srgbClr val="FFFFFF"/>
                </a:solidFill>
              </a:rPr>
              <a:t>D'ici 2050, les sources d'énergie renouvelables devraient fournir 42 % de l'électricité des États-Unis, contre environ 20 % aujourd'hui;</a:t>
            </a:r>
            <a:endParaRPr b="0" i="0" sz="1979" u="none" cap="none" strike="noStrike">
              <a:solidFill>
                <a:srgbClr val="FFFFFF"/>
              </a:solidFill>
              <a:latin typeface="Arial"/>
              <a:ea typeface="Arial"/>
              <a:cs typeface="Arial"/>
              <a:sym typeface="Arial"/>
            </a:endParaRPr>
          </a:p>
        </p:txBody>
      </p:sp>
      <p:sp>
        <p:nvSpPr>
          <p:cNvPr id="1199" name="Google Shape;1199;p29"/>
          <p:cNvSpPr txBox="1"/>
          <p:nvPr/>
        </p:nvSpPr>
        <p:spPr>
          <a:xfrm>
            <a:off x="11914877" y="4839528"/>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27,53%</a:t>
            </a:r>
            <a:endParaRPr/>
          </a:p>
        </p:txBody>
      </p:sp>
      <p:sp>
        <p:nvSpPr>
          <p:cNvPr id="1200" name="Google Shape;1200;p29"/>
          <p:cNvSpPr txBox="1"/>
          <p:nvPr/>
        </p:nvSpPr>
        <p:spPr>
          <a:xfrm>
            <a:off x="11855681" y="586778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20,45%</a:t>
            </a:r>
            <a:endParaRPr/>
          </a:p>
        </p:txBody>
      </p:sp>
      <p:sp>
        <p:nvSpPr>
          <p:cNvPr id="1201" name="Google Shape;1201;p29"/>
          <p:cNvSpPr txBox="1"/>
          <p:nvPr/>
        </p:nvSpPr>
        <p:spPr>
          <a:xfrm>
            <a:off x="10494662" y="4717852"/>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12,09%</a:t>
            </a:r>
            <a:endParaRPr/>
          </a:p>
        </p:txBody>
      </p:sp>
      <p:sp>
        <p:nvSpPr>
          <p:cNvPr id="1202" name="Google Shape;1202;p29"/>
          <p:cNvSpPr txBox="1"/>
          <p:nvPr/>
        </p:nvSpPr>
        <p:spPr>
          <a:xfrm>
            <a:off x="10393897" y="5380698"/>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14,85%</a:t>
            </a:r>
            <a:endParaRPr/>
          </a:p>
        </p:txBody>
      </p:sp>
      <p:sp>
        <p:nvSpPr>
          <p:cNvPr id="1203" name="Google Shape;1203;p29"/>
          <p:cNvSpPr txBox="1"/>
          <p:nvPr/>
        </p:nvSpPr>
        <p:spPr>
          <a:xfrm>
            <a:off x="10854259" y="6154551"/>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1396" u="none" cap="none" strike="noStrike">
                <a:solidFill>
                  <a:srgbClr val="FFFFFF"/>
                </a:solidFill>
                <a:latin typeface="Arial"/>
                <a:ea typeface="Arial"/>
                <a:cs typeface="Arial"/>
                <a:sym typeface="Arial"/>
              </a:rPr>
              <a:t>17,29%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p:nvPr/>
        </p:nvSpPr>
        <p:spPr>
          <a:xfrm>
            <a:off x="-1308475" y="0"/>
            <a:ext cx="20095945" cy="4906685"/>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134829" l="0" r="0" t="-134829"/>
            </a:stretch>
          </a:blipFill>
          <a:ln>
            <a:noFill/>
          </a:ln>
        </p:spPr>
      </p:sp>
      <p:sp>
        <p:nvSpPr>
          <p:cNvPr id="134" name="Google Shape;134;p3"/>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grpSp>
        <p:nvGrpSpPr>
          <p:cNvPr id="135" name="Google Shape;135;p3"/>
          <p:cNvGrpSpPr/>
          <p:nvPr/>
        </p:nvGrpSpPr>
        <p:grpSpPr>
          <a:xfrm>
            <a:off x="1009522" y="4818449"/>
            <a:ext cx="7383413" cy="5293413"/>
            <a:chOff x="0" y="-38100"/>
            <a:chExt cx="3746594" cy="1292211"/>
          </a:xfrm>
        </p:grpSpPr>
        <p:sp>
          <p:nvSpPr>
            <p:cNvPr id="136" name="Google Shape;136;p3"/>
            <p:cNvSpPr/>
            <p:nvPr/>
          </p:nvSpPr>
          <p:spPr>
            <a:xfrm>
              <a:off x="0" y="0"/>
              <a:ext cx="3746594" cy="1254111"/>
            </a:xfrm>
            <a:custGeom>
              <a:rect b="b" l="l" r="r" t="t"/>
              <a:pathLst>
                <a:path extrusionOk="0" h="1254111" w="3746594">
                  <a:moveTo>
                    <a:pt x="0" y="0"/>
                  </a:moveTo>
                  <a:lnTo>
                    <a:pt x="3746594" y="0"/>
                  </a:lnTo>
                  <a:lnTo>
                    <a:pt x="3746594" y="1254111"/>
                  </a:lnTo>
                  <a:lnTo>
                    <a:pt x="0" y="1254111"/>
                  </a:lnTo>
                  <a:close/>
                </a:path>
              </a:pathLst>
            </a:custGeom>
            <a:solidFill>
              <a:srgbClr val="647B54"/>
            </a:solidFill>
            <a:ln>
              <a:noFill/>
            </a:ln>
          </p:spPr>
        </p:sp>
        <p:sp>
          <p:nvSpPr>
            <p:cNvPr id="137" name="Google Shape;137;p3"/>
            <p:cNvSpPr txBox="1"/>
            <p:nvPr/>
          </p:nvSpPr>
          <p:spPr>
            <a:xfrm>
              <a:off x="0" y="-38100"/>
              <a:ext cx="3746594" cy="129221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3"/>
          <p:cNvSpPr/>
          <p:nvPr/>
        </p:nvSpPr>
        <p:spPr>
          <a:xfrm>
            <a:off x="2990328" y="4498500"/>
            <a:ext cx="3421800" cy="8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p3"/>
          <p:cNvSpPr txBox="1"/>
          <p:nvPr/>
        </p:nvSpPr>
        <p:spPr>
          <a:xfrm>
            <a:off x="1310227" y="7609166"/>
            <a:ext cx="6989700" cy="2272200"/>
          </a:xfrm>
          <a:prstGeom prst="rect">
            <a:avLst/>
          </a:prstGeom>
          <a:noFill/>
          <a:ln>
            <a:noFill/>
          </a:ln>
        </p:spPr>
        <p:txBody>
          <a:bodyPr anchorCtr="0" anchor="t" bIns="0" lIns="0" spcFirstLastPara="1" rIns="0" wrap="square" tIns="0">
            <a:spAutoFit/>
          </a:bodyPr>
          <a:lstStyle/>
          <a:p>
            <a:pPr indent="0" lvl="0" marL="0" marR="0" rtl="0" algn="l">
              <a:lnSpc>
                <a:spcPct val="171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           Premier dataset de l’Agence Internationale de l’Energie (IEA) : </a:t>
            </a:r>
            <a:endParaRPr/>
          </a:p>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Budgets d’investissement en énergie depuis 1998 d’une trentaine de pays.</a:t>
            </a:r>
            <a:endParaRPr/>
          </a:p>
        </p:txBody>
      </p:sp>
      <p:pic>
        <p:nvPicPr>
          <p:cNvPr id="140" name="Google Shape;140;p3"/>
          <p:cNvPicPr preferRelativeResize="0"/>
          <p:nvPr/>
        </p:nvPicPr>
        <p:blipFill rotWithShape="1">
          <a:blip r:embed="rId5">
            <a:alphaModFix/>
          </a:blip>
          <a:srcRect b="0" l="0" r="0" t="0"/>
          <a:stretch/>
        </p:blipFill>
        <p:spPr>
          <a:xfrm>
            <a:off x="3635176" y="7752282"/>
            <a:ext cx="695963" cy="695963"/>
          </a:xfrm>
          <a:prstGeom prst="rect">
            <a:avLst/>
          </a:prstGeom>
          <a:noFill/>
          <a:ln>
            <a:noFill/>
          </a:ln>
        </p:spPr>
      </p:pic>
      <p:sp>
        <p:nvSpPr>
          <p:cNvPr id="141" name="Google Shape;141;p3"/>
          <p:cNvSpPr/>
          <p:nvPr/>
        </p:nvSpPr>
        <p:spPr>
          <a:xfrm>
            <a:off x="3994757" y="4555867"/>
            <a:ext cx="1412921" cy="784956"/>
          </a:xfrm>
          <a:custGeom>
            <a:rect b="b" l="l" r="r" t="t"/>
            <a:pathLst>
              <a:path extrusionOk="0" h="784956" w="1412921">
                <a:moveTo>
                  <a:pt x="0" y="0"/>
                </a:moveTo>
                <a:lnTo>
                  <a:pt x="1412921" y="0"/>
                </a:lnTo>
                <a:lnTo>
                  <a:pt x="1412921" y="784957"/>
                </a:lnTo>
                <a:lnTo>
                  <a:pt x="0" y="784957"/>
                </a:lnTo>
                <a:lnTo>
                  <a:pt x="0" y="0"/>
                </a:lnTo>
                <a:close/>
              </a:path>
            </a:pathLst>
          </a:custGeom>
          <a:blipFill rotWithShape="1">
            <a:blip r:embed="rId6">
              <a:alphaModFix/>
            </a:blip>
            <a:stretch>
              <a:fillRect b="0" l="0" r="0" t="0"/>
            </a:stretch>
          </a:blipFill>
          <a:ln>
            <a:noFill/>
          </a:ln>
        </p:spPr>
      </p:sp>
      <p:sp>
        <p:nvSpPr>
          <p:cNvPr id="142" name="Google Shape;142;p3"/>
          <p:cNvSpPr txBox="1"/>
          <p:nvPr/>
        </p:nvSpPr>
        <p:spPr>
          <a:xfrm>
            <a:off x="1766063" y="2928013"/>
            <a:ext cx="14049000" cy="7080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b="0" i="0" lang="en-US" sz="4599" u="none" cap="none" strike="noStrike">
                <a:solidFill>
                  <a:srgbClr val="FFFFFF"/>
                </a:solidFill>
                <a:latin typeface="Yeseva One"/>
                <a:ea typeface="Yeseva One"/>
                <a:cs typeface="Yeseva One"/>
                <a:sym typeface="Yeseva One"/>
              </a:rPr>
              <a:t>VERS DES SOURCES D’ÉNERGIE PLUS VERTES ?</a:t>
            </a:r>
            <a:endParaRPr/>
          </a:p>
        </p:txBody>
      </p:sp>
      <p:sp>
        <p:nvSpPr>
          <p:cNvPr id="143" name="Google Shape;143;p3"/>
          <p:cNvSpPr txBox="1"/>
          <p:nvPr/>
        </p:nvSpPr>
        <p:spPr>
          <a:xfrm>
            <a:off x="2147062" y="1334598"/>
            <a:ext cx="6029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Indicateurs</a:t>
            </a:r>
            <a:endParaRPr>
              <a:solidFill>
                <a:srgbClr val="FFFFFF"/>
              </a:solidFill>
            </a:endParaRPr>
          </a:p>
        </p:txBody>
      </p:sp>
      <p:sp>
        <p:nvSpPr>
          <p:cNvPr id="144" name="Google Shape;144;p3"/>
          <p:cNvSpPr txBox="1"/>
          <p:nvPr/>
        </p:nvSpPr>
        <p:spPr>
          <a:xfrm>
            <a:off x="1310227" y="5683275"/>
            <a:ext cx="6769500" cy="2748600"/>
          </a:xfrm>
          <a:prstGeom prst="rect">
            <a:avLst/>
          </a:prstGeom>
          <a:noFill/>
          <a:ln>
            <a:noFill/>
          </a:ln>
        </p:spPr>
        <p:txBody>
          <a:bodyPr anchorCtr="0" anchor="t" bIns="0" lIns="0" spcFirstLastPara="1" rIns="0" wrap="square" tIns="0">
            <a:spAutoFit/>
          </a:bodyPr>
          <a:lstStyle/>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Les énergies renouvelables proviennent de ressources naturelles telles que le soleil, le vent, l’eau et la biomasse.</a:t>
            </a:r>
            <a:endParaRPr/>
          </a:p>
          <a:p>
            <a:pPr indent="0" lvl="0" marL="0" marR="0" rtl="0" algn="l">
              <a:lnSpc>
                <a:spcPct val="129987"/>
              </a:lnSpc>
              <a:spcBef>
                <a:spcPts val="0"/>
              </a:spcBef>
              <a:spcAft>
                <a:spcPts val="0"/>
              </a:spcAft>
              <a:buNone/>
            </a:pPr>
            <a:r>
              <a:t/>
            </a:r>
            <a:endParaRPr b="0" i="0" sz="2381" u="none" cap="none" strike="noStrike">
              <a:solidFill>
                <a:srgbClr val="FFFFFF"/>
              </a:solidFill>
              <a:latin typeface="Arial"/>
              <a:ea typeface="Arial"/>
              <a:cs typeface="Arial"/>
              <a:sym typeface="Arial"/>
            </a:endParaRPr>
          </a:p>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Elles sont inépuisables et respectueuses de l’environnement. </a:t>
            </a:r>
            <a:endParaRPr/>
          </a:p>
        </p:txBody>
      </p:sp>
      <p:sp>
        <p:nvSpPr>
          <p:cNvPr id="145" name="Google Shape;145;p3"/>
          <p:cNvSpPr txBox="1"/>
          <p:nvPr/>
        </p:nvSpPr>
        <p:spPr>
          <a:xfrm>
            <a:off x="17013030" y="321371"/>
            <a:ext cx="690684" cy="285959"/>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b="0" i="0" lang="en-US" sz="1588" u="none" cap="none" strike="noStrike">
                <a:solidFill>
                  <a:srgbClr val="FFFFFF"/>
                </a:solidFill>
                <a:latin typeface="Yeseva One"/>
                <a:ea typeface="Yeseva One"/>
                <a:cs typeface="Yeseva One"/>
                <a:sym typeface="Yeseva One"/>
              </a:rPr>
              <a:t>1998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grpSp>
        <p:nvGrpSpPr>
          <p:cNvPr id="1208" name="Google Shape;1208;p30"/>
          <p:cNvGrpSpPr/>
          <p:nvPr/>
        </p:nvGrpSpPr>
        <p:grpSpPr>
          <a:xfrm>
            <a:off x="0" y="-144661"/>
            <a:ext cx="18288000" cy="10431661"/>
            <a:chOff x="0" y="-38100"/>
            <a:chExt cx="4816593" cy="2747433"/>
          </a:xfrm>
        </p:grpSpPr>
        <p:sp>
          <p:nvSpPr>
            <p:cNvPr id="1209" name="Google Shape;1209;p3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1210" name="Google Shape;1210;p3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1" name="Google Shape;1211;p30"/>
          <p:cNvSpPr txBox="1"/>
          <p:nvPr/>
        </p:nvSpPr>
        <p:spPr>
          <a:xfrm>
            <a:off x="1377128" y="2491073"/>
            <a:ext cx="15533745" cy="334356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Partie 3 - Conclusion</a:t>
            </a:r>
            <a:endParaRPr/>
          </a:p>
        </p:txBody>
      </p:sp>
      <p:sp>
        <p:nvSpPr>
          <p:cNvPr id="1212" name="Google Shape;1212;p30"/>
          <p:cNvSpPr/>
          <p:nvPr/>
        </p:nvSpPr>
        <p:spPr>
          <a:xfrm>
            <a:off x="1377128" y="4229528"/>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31"/>
          <p:cNvSpPr txBox="1"/>
          <p:nvPr/>
        </p:nvSpPr>
        <p:spPr>
          <a:xfrm>
            <a:off x="7154333" y="2677160"/>
            <a:ext cx="10495579" cy="5978754"/>
          </a:xfrm>
          <a:prstGeom prst="rect">
            <a:avLst/>
          </a:prstGeom>
          <a:noFill/>
          <a:ln>
            <a:noFill/>
          </a:ln>
        </p:spPr>
        <p:txBody>
          <a:bodyPr anchorCtr="0" anchor="t" bIns="0" lIns="0" spcFirstLastPara="1" rIns="0" wrap="square" tIns="0">
            <a:spAutoFit/>
          </a:bodyPr>
          <a:lstStyle/>
          <a:p>
            <a:pPr indent="-366886" lvl="1" marL="733773" marR="0" rtl="0" algn="l">
              <a:lnSpc>
                <a:spcPct val="140023"/>
              </a:lnSpc>
              <a:spcBef>
                <a:spcPts val="0"/>
              </a:spcBef>
              <a:spcAft>
                <a:spcPts val="0"/>
              </a:spcAft>
              <a:buClr>
                <a:srgbClr val="000000"/>
              </a:buClr>
              <a:buSzPts val="3398"/>
              <a:buFont typeface="Arial"/>
              <a:buChar char="•"/>
            </a:pPr>
            <a:r>
              <a:rPr b="0" i="0" lang="en-US" sz="3398" u="none" cap="none" strike="noStrike">
                <a:solidFill>
                  <a:srgbClr val="000000"/>
                </a:solidFill>
                <a:latin typeface="Open Sans"/>
                <a:ea typeface="Open Sans"/>
                <a:cs typeface="Open Sans"/>
                <a:sym typeface="Open Sans"/>
              </a:rPr>
              <a:t>Pas de lien de corrélation évident entre Santé économique et investissements en énergies renouvelables </a:t>
            </a:r>
            <a:endParaRPr/>
          </a:p>
          <a:p>
            <a:pPr indent="-366886" lvl="1" marL="733773" marR="0" rtl="0" algn="l">
              <a:lnSpc>
                <a:spcPct val="140023"/>
              </a:lnSpc>
              <a:spcBef>
                <a:spcPts val="0"/>
              </a:spcBef>
              <a:spcAft>
                <a:spcPts val="0"/>
              </a:spcAft>
              <a:buClr>
                <a:srgbClr val="000000"/>
              </a:buClr>
              <a:buSzPts val="3398"/>
              <a:buFont typeface="Arial"/>
              <a:buChar char="•"/>
            </a:pPr>
            <a:r>
              <a:rPr b="0" i="0" lang="en-US" sz="3398" u="none" cap="none" strike="noStrike">
                <a:solidFill>
                  <a:srgbClr val="000000"/>
                </a:solidFill>
                <a:latin typeface="Open Sans"/>
                <a:ea typeface="Open Sans"/>
                <a:cs typeface="Open Sans"/>
                <a:sym typeface="Open Sans"/>
              </a:rPr>
              <a:t>Les pays moins assis économiquement semblent aller plus vite vers les énergies renouvelables </a:t>
            </a:r>
            <a:endParaRPr/>
          </a:p>
          <a:p>
            <a:pPr indent="-366886" lvl="1" marL="733773" marR="0" rtl="0" algn="l">
              <a:lnSpc>
                <a:spcPct val="140023"/>
              </a:lnSpc>
              <a:spcBef>
                <a:spcPts val="0"/>
              </a:spcBef>
              <a:spcAft>
                <a:spcPts val="0"/>
              </a:spcAft>
              <a:buClr>
                <a:srgbClr val="000000"/>
              </a:buClr>
              <a:buSzPts val="3398"/>
              <a:buFont typeface="Arial"/>
              <a:buChar char="•"/>
            </a:pPr>
            <a:r>
              <a:rPr b="0" i="0" lang="en-US" sz="3398" u="none" cap="none" strike="noStrike">
                <a:solidFill>
                  <a:srgbClr val="000000"/>
                </a:solidFill>
                <a:latin typeface="Open Sans"/>
                <a:ea typeface="Open Sans"/>
                <a:cs typeface="Open Sans"/>
                <a:sym typeface="Open Sans"/>
              </a:rPr>
              <a:t>Les pays les plus développés opèrent une transition plus ou moins rapide depuis les énergies classiques et misent sur l’efficience énergétique  </a:t>
            </a:r>
            <a:endParaRPr/>
          </a:p>
        </p:txBody>
      </p:sp>
      <p:sp>
        <p:nvSpPr>
          <p:cNvPr id="1222" name="Google Shape;1222;p31"/>
          <p:cNvSpPr/>
          <p:nvPr/>
        </p:nvSpPr>
        <p:spPr>
          <a:xfrm>
            <a:off x="34352" y="0"/>
            <a:ext cx="6853714" cy="10287000"/>
          </a:xfrm>
          <a:custGeom>
            <a:rect b="b" l="l" r="r" t="t"/>
            <a:pathLst>
              <a:path extrusionOk="0" h="10287000" w="6853714">
                <a:moveTo>
                  <a:pt x="0" y="0"/>
                </a:moveTo>
                <a:lnTo>
                  <a:pt x="6853714" y="0"/>
                </a:lnTo>
                <a:lnTo>
                  <a:pt x="6853714" y="10287000"/>
                </a:lnTo>
                <a:lnTo>
                  <a:pt x="0" y="10287000"/>
                </a:lnTo>
                <a:lnTo>
                  <a:pt x="0" y="0"/>
                </a:lnTo>
                <a:close/>
              </a:path>
            </a:pathLst>
          </a:custGeom>
          <a:blipFill rotWithShape="1">
            <a:blip r:embed="rId3">
              <a:alphaModFix/>
            </a:blip>
            <a:stretch>
              <a:fillRect b="0" l="0" r="0" t="0"/>
            </a:stretch>
          </a:blipFill>
          <a:ln>
            <a:noFill/>
          </a:ln>
        </p:spPr>
      </p:sp>
      <p:sp>
        <p:nvSpPr>
          <p:cNvPr id="1223" name="Google Shape;1223;p31"/>
          <p:cNvSpPr txBox="1"/>
          <p:nvPr/>
        </p:nvSpPr>
        <p:spPr>
          <a:xfrm>
            <a:off x="7570114" y="1174579"/>
            <a:ext cx="7656129" cy="516646"/>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b="0" i="0" lang="en-US" sz="3298" u="none" cap="none" strike="noStrike">
                <a:solidFill>
                  <a:srgbClr val="647B54"/>
                </a:solidFill>
                <a:latin typeface="Yeseva One"/>
                <a:ea typeface="Yeseva One"/>
                <a:cs typeface="Yeseva One"/>
                <a:sym typeface="Yeseva One"/>
              </a:rPr>
              <a:t>RÉPONSE À LA PROBLEMATIQUE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32"/>
          <p:cNvSpPr txBox="1"/>
          <p:nvPr/>
        </p:nvSpPr>
        <p:spPr>
          <a:xfrm>
            <a:off x="416276" y="1423700"/>
            <a:ext cx="9352500" cy="6576300"/>
          </a:xfrm>
          <a:prstGeom prst="rect">
            <a:avLst/>
          </a:prstGeom>
          <a:noFill/>
          <a:ln>
            <a:noFill/>
          </a:ln>
        </p:spPr>
        <p:txBody>
          <a:bodyPr anchorCtr="0" anchor="t" bIns="0" lIns="0" spcFirstLastPara="1" rIns="0" wrap="square" tIns="0">
            <a:spAutoFit/>
          </a:bodyPr>
          <a:lstStyle/>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Récolter plus de données au niveau mondial </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Plus d’informations sur les pays en développement</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Cluster vs catégorisation</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Revoir la période </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Investissements du secteur privé</a:t>
            </a:r>
            <a:endParaRPr sz="2400"/>
          </a:p>
          <a:p>
            <a:pPr indent="0" lvl="0" marL="0" marR="0" rtl="0" algn="ctr">
              <a:lnSpc>
                <a:spcPct val="140011"/>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ctr">
              <a:lnSpc>
                <a:spcPct val="140011"/>
              </a:lnSpc>
              <a:spcBef>
                <a:spcPts val="0"/>
              </a:spcBef>
              <a:spcAft>
                <a:spcPts val="0"/>
              </a:spcAft>
              <a:buNone/>
            </a:pPr>
            <a:r>
              <a:rPr b="1" i="0" lang="en-US" sz="2400" u="none" cap="none" strike="noStrike">
                <a:solidFill>
                  <a:srgbClr val="647B54"/>
                </a:solidFill>
                <a:latin typeface="Open Sans"/>
                <a:ea typeface="Open Sans"/>
                <a:cs typeface="Open Sans"/>
                <a:sym typeface="Open Sans"/>
              </a:rPr>
              <a:t>Questions pour aller plus loin : </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Les pays en développement passent ils directement au renouvelable ? </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Est-ce qu'il existe des variations de focus en ER selon l'actualité ? </a:t>
            </a:r>
            <a:endParaRPr sz="2400"/>
          </a:p>
          <a:p>
            <a:pPr indent="-303593" lvl="1" marL="734059" marR="0" rtl="0" algn="l">
              <a:lnSpc>
                <a:spcPct val="140011"/>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Quel est le rôle du secteur privé dans le développement en ER et les prises de positions politiques ? </a:t>
            </a:r>
            <a:endParaRPr sz="2400"/>
          </a:p>
        </p:txBody>
      </p:sp>
      <p:sp>
        <p:nvSpPr>
          <p:cNvPr id="1233" name="Google Shape;1233;p32"/>
          <p:cNvSpPr txBox="1"/>
          <p:nvPr/>
        </p:nvSpPr>
        <p:spPr>
          <a:xfrm>
            <a:off x="832064" y="481946"/>
            <a:ext cx="76560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b="0" i="0" lang="en-US" sz="3298" u="none" cap="none" strike="noStrike">
                <a:solidFill>
                  <a:srgbClr val="647B54"/>
                </a:solidFill>
                <a:latin typeface="Yeseva One"/>
                <a:ea typeface="Yeseva One"/>
                <a:cs typeface="Yeseva One"/>
                <a:sym typeface="Yeseva One"/>
              </a:rPr>
              <a:t>POUR ALLER PLUS LOIN</a:t>
            </a:r>
            <a:endParaRPr/>
          </a:p>
        </p:txBody>
      </p:sp>
      <p:sp>
        <p:nvSpPr>
          <p:cNvPr id="1234" name="Google Shape;1234;p32"/>
          <p:cNvSpPr/>
          <p:nvPr/>
        </p:nvSpPr>
        <p:spPr>
          <a:xfrm>
            <a:off x="10459850" y="-359950"/>
            <a:ext cx="8637671" cy="11006899"/>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598" l="0" r="0" t="-12598"/>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grpSp>
        <p:nvGrpSpPr>
          <p:cNvPr id="1239" name="Google Shape;1239;p33"/>
          <p:cNvGrpSpPr/>
          <p:nvPr/>
        </p:nvGrpSpPr>
        <p:grpSpPr>
          <a:xfrm>
            <a:off x="0" y="-144661"/>
            <a:ext cx="18288000" cy="10431661"/>
            <a:chOff x="0" y="-38100"/>
            <a:chExt cx="4816593" cy="2747433"/>
          </a:xfrm>
        </p:grpSpPr>
        <p:sp>
          <p:nvSpPr>
            <p:cNvPr id="1240" name="Google Shape;1240;p3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1241" name="Google Shape;1241;p3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42" name="Google Shape;1242;p33"/>
          <p:cNvPicPr preferRelativeResize="0"/>
          <p:nvPr/>
        </p:nvPicPr>
        <p:blipFill>
          <a:blip r:embed="rId3">
            <a:alphaModFix/>
          </a:blip>
          <a:stretch>
            <a:fillRect/>
          </a:stretch>
        </p:blipFill>
        <p:spPr>
          <a:xfrm>
            <a:off x="3958013" y="3855437"/>
            <a:ext cx="10371974" cy="2576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246" name="Shape 1246"/>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grpSp>
        <p:nvGrpSpPr>
          <p:cNvPr id="1251" name="Google Shape;1251;p35"/>
          <p:cNvGrpSpPr/>
          <p:nvPr/>
        </p:nvGrpSpPr>
        <p:grpSpPr>
          <a:xfrm>
            <a:off x="9144000" y="-1061504"/>
            <a:ext cx="9567692" cy="8417696"/>
            <a:chOff x="0" y="-38100"/>
            <a:chExt cx="2519886" cy="2217006"/>
          </a:xfrm>
        </p:grpSpPr>
        <p:sp>
          <p:nvSpPr>
            <p:cNvPr id="1252" name="Google Shape;1252;p35"/>
            <p:cNvSpPr/>
            <p:nvPr/>
          </p:nvSpPr>
          <p:spPr>
            <a:xfrm>
              <a:off x="0" y="0"/>
              <a:ext cx="2519886" cy="2178906"/>
            </a:xfrm>
            <a:custGeom>
              <a:rect b="b" l="l" r="r" t="t"/>
              <a:pathLst>
                <a:path extrusionOk="0" h="2178906" w="2519886">
                  <a:moveTo>
                    <a:pt x="0" y="0"/>
                  </a:moveTo>
                  <a:lnTo>
                    <a:pt x="2519886" y="0"/>
                  </a:lnTo>
                  <a:lnTo>
                    <a:pt x="2519886" y="2178906"/>
                  </a:lnTo>
                  <a:lnTo>
                    <a:pt x="0" y="2178906"/>
                  </a:lnTo>
                  <a:close/>
                </a:path>
              </a:pathLst>
            </a:custGeom>
            <a:solidFill>
              <a:srgbClr val="F6F6F6"/>
            </a:solidFill>
            <a:ln>
              <a:noFill/>
            </a:ln>
          </p:spPr>
        </p:sp>
        <p:sp>
          <p:nvSpPr>
            <p:cNvPr id="1253" name="Google Shape;1253;p35"/>
            <p:cNvSpPr txBox="1"/>
            <p:nvPr/>
          </p:nvSpPr>
          <p:spPr>
            <a:xfrm>
              <a:off x="0" y="-38100"/>
              <a:ext cx="2519886" cy="22170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4" name="Google Shape;1254;p35"/>
          <p:cNvSpPr/>
          <p:nvPr/>
        </p:nvSpPr>
        <p:spPr>
          <a:xfrm>
            <a:off x="-1108139" y="-526856"/>
            <a:ext cx="10639257" cy="12730516"/>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600" l="0" r="0" t="-12600"/>
            </a:stretch>
          </a:blipFill>
          <a:ln>
            <a:noFill/>
          </a:ln>
        </p:spPr>
      </p:sp>
      <p:sp>
        <p:nvSpPr>
          <p:cNvPr id="1255" name="Google Shape;1255;p35"/>
          <p:cNvSpPr txBox="1"/>
          <p:nvPr/>
        </p:nvSpPr>
        <p:spPr>
          <a:xfrm>
            <a:off x="9878639" y="2279294"/>
            <a:ext cx="7964470"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b="0" i="0" lang="en-US" sz="5944" u="none" cap="none" strike="noStrike">
                <a:solidFill>
                  <a:srgbClr val="38522F"/>
                </a:solidFill>
                <a:latin typeface="Yeseva One"/>
                <a:ea typeface="Yeseva One"/>
                <a:cs typeface="Yeseva One"/>
                <a:sym typeface="Yeseva One"/>
              </a:rPr>
              <a:t>SUSTAINABLE CONSUMPTION</a:t>
            </a:r>
            <a:endParaRPr/>
          </a:p>
        </p:txBody>
      </p:sp>
      <p:sp>
        <p:nvSpPr>
          <p:cNvPr id="1256" name="Google Shape;1256;p35"/>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sp>
        <p:nvSpPr>
          <p:cNvPr id="1257" name="Google Shape;1257;p35"/>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fradel &amp; spies</a:t>
            </a:r>
            <a:endParaRPr/>
          </a:p>
        </p:txBody>
      </p:sp>
      <p:grpSp>
        <p:nvGrpSpPr>
          <p:cNvPr id="1258" name="Google Shape;1258;p35"/>
          <p:cNvGrpSpPr/>
          <p:nvPr/>
        </p:nvGrpSpPr>
        <p:grpSpPr>
          <a:xfrm>
            <a:off x="957230" y="8775566"/>
            <a:ext cx="2379664" cy="482734"/>
            <a:chOff x="0" y="-38100"/>
            <a:chExt cx="1004899" cy="203852"/>
          </a:xfrm>
        </p:grpSpPr>
        <p:sp>
          <p:nvSpPr>
            <p:cNvPr id="1259" name="Google Shape;1259;p35"/>
            <p:cNvSpPr/>
            <p:nvPr/>
          </p:nvSpPr>
          <p:spPr>
            <a:xfrm>
              <a:off x="0" y="0"/>
              <a:ext cx="1004899" cy="165752"/>
            </a:xfrm>
            <a:custGeom>
              <a:rect b="b" l="l" r="r" t="t"/>
              <a:pathLst>
                <a:path extrusionOk="0" h="165752" w="1004899">
                  <a:moveTo>
                    <a:pt x="0" y="0"/>
                  </a:moveTo>
                  <a:lnTo>
                    <a:pt x="1004899" y="0"/>
                  </a:lnTo>
                  <a:lnTo>
                    <a:pt x="1004899" y="165752"/>
                  </a:lnTo>
                  <a:lnTo>
                    <a:pt x="0" y="165752"/>
                  </a:lnTo>
                  <a:close/>
                </a:path>
              </a:pathLst>
            </a:custGeom>
            <a:solidFill>
              <a:srgbClr val="000000">
                <a:alpha val="0"/>
              </a:srgbClr>
            </a:solidFill>
            <a:ln cap="sq" cmpd="sng" w="19050">
              <a:solidFill>
                <a:srgbClr val="FFFFFF"/>
              </a:solidFill>
              <a:prstDash val="solid"/>
              <a:miter lim="8000"/>
              <a:headEnd len="sm" w="sm" type="none"/>
              <a:tailEnd len="sm" w="sm" type="none"/>
            </a:ln>
          </p:spPr>
        </p:sp>
        <p:sp>
          <p:nvSpPr>
            <p:cNvPr id="1260" name="Google Shape;1260;p35"/>
            <p:cNvSpPr txBox="1"/>
            <p:nvPr/>
          </p:nvSpPr>
          <p:spPr>
            <a:xfrm>
              <a:off x="0" y="-38100"/>
              <a:ext cx="1004899" cy="2038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61" name="Google Shape;1261;p35"/>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b="0" i="0" lang="en-US" sz="3237" u="none" cap="none" strike="noStrike">
                <a:solidFill>
                  <a:srgbClr val="38522F"/>
                </a:solidFill>
                <a:latin typeface="Arial"/>
                <a:ea typeface="Arial"/>
                <a:cs typeface="Arial"/>
                <a:sym typeface="Arial"/>
              </a:rPr>
              <a:t>Sustainable Living</a:t>
            </a:r>
            <a:endParaRPr/>
          </a:p>
        </p:txBody>
      </p:sp>
      <p:sp>
        <p:nvSpPr>
          <p:cNvPr id="1262" name="Google Shape;1262;p35"/>
          <p:cNvSpPr txBox="1"/>
          <p:nvPr/>
        </p:nvSpPr>
        <p:spPr>
          <a:xfrm>
            <a:off x="9984405" y="4636305"/>
            <a:ext cx="5838289" cy="451826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000000"/>
                </a:solidFill>
                <a:latin typeface="Arial"/>
                <a:ea typeface="Arial"/>
                <a:cs typeface="Arial"/>
                <a:sym typeface="Arial"/>
              </a:rPr>
              <a:t>Sustainable consumption involves making informed choices about the products we buy, opting for eco-friendly options, and embracing minimalism to reduce our environmental footprint.</a:t>
            </a:r>
            <a:endParaRPr/>
          </a:p>
          <a:p>
            <a:pPr indent="0" lvl="0" marL="0" marR="0" rtl="0" algn="l">
              <a:lnSpc>
                <a:spcPct val="129984"/>
              </a:lnSpc>
              <a:spcBef>
                <a:spcPts val="0"/>
              </a:spcBef>
              <a:spcAft>
                <a:spcPts val="0"/>
              </a:spcAft>
              <a:buNone/>
            </a:pPr>
            <a:r>
              <a:t/>
            </a:r>
            <a:endParaRPr b="0" i="0" sz="1981" u="none" cap="none" strike="noStrike">
              <a:solidFill>
                <a:srgbClr val="000000"/>
              </a:solidFill>
              <a:latin typeface="Arial"/>
              <a:ea typeface="Arial"/>
              <a:cs typeface="Arial"/>
              <a:sym typeface="Arial"/>
            </a:endParaRPr>
          </a:p>
          <a:p>
            <a:pPr indent="0" lvl="0" marL="0" marR="0" rtl="0" algn="l">
              <a:lnSpc>
                <a:spcPct val="129984"/>
              </a:lnSpc>
              <a:spcBef>
                <a:spcPts val="0"/>
              </a:spcBef>
              <a:spcAft>
                <a:spcPts val="0"/>
              </a:spcAft>
              <a:buNone/>
            </a:pPr>
            <a:r>
              <a:rPr b="0" i="0" lang="en-US" sz="1981" u="none" cap="none" strike="noStrike">
                <a:solidFill>
                  <a:srgbClr val="000000"/>
                </a:solidFill>
                <a:latin typeface="Arial"/>
                <a:ea typeface="Arial"/>
                <a:cs typeface="Arial"/>
                <a:sym typeface="Arial"/>
              </a:rPr>
              <a:t>Sustainable consumption involves making conscious choices about what we buy, considering the environmental and social impacts of products throughout their lifecycle. By prioritizing eco-friendly options and embracing minimalist lifestyles, we can reduce waste and promote a greener future for all.</a:t>
            </a:r>
            <a:endParaRPr/>
          </a:p>
        </p:txBody>
      </p:sp>
      <p:sp>
        <p:nvSpPr>
          <p:cNvPr id="1263" name="Google Shape;1263;p35"/>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5">
              <a:alphaModFix/>
            </a:blip>
            <a:stretch>
              <a:fillRect b="0" l="0" r="0" t="0"/>
            </a:stretch>
          </a:blipFill>
          <a:ln>
            <a:noFill/>
          </a:ln>
        </p:spPr>
      </p:sp>
      <p:sp>
        <p:nvSpPr>
          <p:cNvPr id="1264" name="Google Shape;1264;p35"/>
          <p:cNvSpPr txBox="1"/>
          <p:nvPr/>
        </p:nvSpPr>
        <p:spPr>
          <a:xfrm>
            <a:off x="17117118" y="321371"/>
            <a:ext cx="353813" cy="285959"/>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b="0" i="0" lang="en-US" sz="1588" u="none" cap="none" strike="noStrike">
                <a:solidFill>
                  <a:srgbClr val="041109"/>
                </a:solidFill>
                <a:latin typeface="Yeseva One"/>
                <a:ea typeface="Yeseva One"/>
                <a:cs typeface="Yeseva One"/>
                <a:sym typeface="Yeseva One"/>
              </a:rPr>
              <a:t>07</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grpSp>
        <p:nvGrpSpPr>
          <p:cNvPr id="1269" name="Google Shape;1269;p36"/>
          <p:cNvGrpSpPr/>
          <p:nvPr/>
        </p:nvGrpSpPr>
        <p:grpSpPr>
          <a:xfrm>
            <a:off x="-806810" y="-4403682"/>
            <a:ext cx="19538457" cy="12535180"/>
            <a:chOff x="0" y="-38100"/>
            <a:chExt cx="5145931" cy="3301447"/>
          </a:xfrm>
        </p:grpSpPr>
        <p:sp>
          <p:nvSpPr>
            <p:cNvPr id="1270" name="Google Shape;1270;p36"/>
            <p:cNvSpPr/>
            <p:nvPr/>
          </p:nvSpPr>
          <p:spPr>
            <a:xfrm>
              <a:off x="0" y="0"/>
              <a:ext cx="5145931" cy="3263347"/>
            </a:xfrm>
            <a:custGeom>
              <a:rect b="b" l="l" r="r" t="t"/>
              <a:pathLst>
                <a:path extrusionOk="0" h="3263347" w="5145931">
                  <a:moveTo>
                    <a:pt x="0" y="0"/>
                  </a:moveTo>
                  <a:lnTo>
                    <a:pt x="5145931" y="0"/>
                  </a:lnTo>
                  <a:lnTo>
                    <a:pt x="5145931" y="3263347"/>
                  </a:lnTo>
                  <a:lnTo>
                    <a:pt x="0" y="3263347"/>
                  </a:lnTo>
                  <a:close/>
                </a:path>
              </a:pathLst>
            </a:custGeom>
            <a:solidFill>
              <a:srgbClr val="E8E8E8"/>
            </a:solidFill>
            <a:ln>
              <a:noFill/>
            </a:ln>
          </p:spPr>
        </p:sp>
        <p:sp>
          <p:nvSpPr>
            <p:cNvPr id="1271" name="Google Shape;1271;p36"/>
            <p:cNvSpPr txBox="1"/>
            <p:nvPr/>
          </p:nvSpPr>
          <p:spPr>
            <a:xfrm>
              <a:off x="0" y="-38100"/>
              <a:ext cx="5145931" cy="330144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2" name="Google Shape;1272;p36"/>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grpSp>
        <p:nvGrpSpPr>
          <p:cNvPr id="1273" name="Google Shape;1273;p36"/>
          <p:cNvGrpSpPr/>
          <p:nvPr/>
        </p:nvGrpSpPr>
        <p:grpSpPr>
          <a:xfrm>
            <a:off x="1310222" y="8775566"/>
            <a:ext cx="2379664" cy="482734"/>
            <a:chOff x="0" y="-38100"/>
            <a:chExt cx="1004899" cy="203852"/>
          </a:xfrm>
        </p:grpSpPr>
        <p:sp>
          <p:nvSpPr>
            <p:cNvPr id="1274" name="Google Shape;1274;p36"/>
            <p:cNvSpPr/>
            <p:nvPr/>
          </p:nvSpPr>
          <p:spPr>
            <a:xfrm>
              <a:off x="0" y="0"/>
              <a:ext cx="1004899" cy="165752"/>
            </a:xfrm>
            <a:custGeom>
              <a:rect b="b" l="l" r="r" t="t"/>
              <a:pathLst>
                <a:path extrusionOk="0" h="165752" w="1004899">
                  <a:moveTo>
                    <a:pt x="0" y="0"/>
                  </a:moveTo>
                  <a:lnTo>
                    <a:pt x="1004899" y="0"/>
                  </a:lnTo>
                  <a:lnTo>
                    <a:pt x="1004899" y="165752"/>
                  </a:lnTo>
                  <a:lnTo>
                    <a:pt x="0" y="165752"/>
                  </a:lnTo>
                  <a:close/>
                </a:path>
              </a:pathLst>
            </a:custGeom>
            <a:solidFill>
              <a:srgbClr val="000000">
                <a:alpha val="0"/>
              </a:srgbClr>
            </a:solidFill>
            <a:ln cap="sq" cmpd="sng" w="19050">
              <a:solidFill>
                <a:srgbClr val="647B54"/>
              </a:solidFill>
              <a:prstDash val="solid"/>
              <a:miter lim="8000"/>
              <a:headEnd len="sm" w="sm" type="none"/>
              <a:tailEnd len="sm" w="sm" type="none"/>
            </a:ln>
          </p:spPr>
        </p:sp>
        <p:sp>
          <p:nvSpPr>
            <p:cNvPr id="1275" name="Google Shape;1275;p36"/>
            <p:cNvSpPr txBox="1"/>
            <p:nvPr/>
          </p:nvSpPr>
          <p:spPr>
            <a:xfrm>
              <a:off x="0" y="-38100"/>
              <a:ext cx="1004899" cy="2038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6" name="Google Shape;1276;p36"/>
          <p:cNvSpPr/>
          <p:nvPr/>
        </p:nvSpPr>
        <p:spPr>
          <a:xfrm>
            <a:off x="1310222" y="8379148"/>
            <a:ext cx="338892" cy="338892"/>
          </a:xfrm>
          <a:custGeom>
            <a:rect b="b" l="l" r="r" t="t"/>
            <a:pathLst>
              <a:path extrusionOk="0" h="338892" w="338892">
                <a:moveTo>
                  <a:pt x="0" y="0"/>
                </a:moveTo>
                <a:lnTo>
                  <a:pt x="338893" y="0"/>
                </a:lnTo>
                <a:lnTo>
                  <a:pt x="338893" y="338892"/>
                </a:lnTo>
                <a:lnTo>
                  <a:pt x="0" y="338892"/>
                </a:lnTo>
                <a:lnTo>
                  <a:pt x="0" y="0"/>
                </a:lnTo>
                <a:close/>
              </a:path>
            </a:pathLst>
          </a:custGeom>
          <a:blipFill rotWithShape="1">
            <a:blip r:embed="rId4">
              <a:alphaModFix/>
            </a:blip>
            <a:stretch>
              <a:fillRect b="0" l="0" r="0" t="0"/>
            </a:stretch>
          </a:blipFill>
          <a:ln>
            <a:noFill/>
          </a:ln>
        </p:spPr>
      </p:sp>
      <p:pic>
        <p:nvPicPr>
          <p:cNvPr id="1277" name="Google Shape;1277;p36"/>
          <p:cNvPicPr preferRelativeResize="0"/>
          <p:nvPr/>
        </p:nvPicPr>
        <p:blipFill rotWithShape="1">
          <a:blip r:embed="rId5">
            <a:alphaModFix/>
          </a:blip>
          <a:srcRect b="0" l="0" r="0" t="0"/>
          <a:stretch/>
        </p:blipFill>
        <p:spPr>
          <a:xfrm>
            <a:off x="961319" y="1630404"/>
            <a:ext cx="8253556" cy="6816029"/>
          </a:xfrm>
          <a:prstGeom prst="rect">
            <a:avLst/>
          </a:prstGeom>
          <a:noFill/>
          <a:ln>
            <a:noFill/>
          </a:ln>
        </p:spPr>
      </p:pic>
      <p:sp>
        <p:nvSpPr>
          <p:cNvPr id="1278" name="Google Shape;1278;p36"/>
          <p:cNvSpPr/>
          <p:nvPr/>
        </p:nvSpPr>
        <p:spPr>
          <a:xfrm>
            <a:off x="10008610" y="8013064"/>
            <a:ext cx="6056278" cy="1705448"/>
          </a:xfrm>
          <a:custGeom>
            <a:rect b="b" l="l" r="r" t="t"/>
            <a:pathLst>
              <a:path extrusionOk="0" h="228885" w="812800">
                <a:moveTo>
                  <a:pt x="0" y="0"/>
                </a:moveTo>
                <a:lnTo>
                  <a:pt x="812800" y="0"/>
                </a:lnTo>
                <a:lnTo>
                  <a:pt x="812800" y="228885"/>
                </a:lnTo>
                <a:lnTo>
                  <a:pt x="0" y="228885"/>
                </a:lnTo>
                <a:close/>
              </a:path>
            </a:pathLst>
          </a:custGeom>
          <a:blipFill rotWithShape="1">
            <a:blip r:embed="rId6">
              <a:alphaModFix/>
            </a:blip>
            <a:stretch>
              <a:fillRect b="-9034" l="0" r="0" t="-9035"/>
            </a:stretch>
          </a:blipFill>
          <a:ln>
            <a:noFill/>
          </a:ln>
        </p:spPr>
      </p:sp>
      <p:sp>
        <p:nvSpPr>
          <p:cNvPr id="1279" name="Google Shape;1279;p36"/>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fradel &amp; spies</a:t>
            </a:r>
            <a:endParaRPr/>
          </a:p>
        </p:txBody>
      </p:sp>
      <p:sp>
        <p:nvSpPr>
          <p:cNvPr id="1280" name="Google Shape;1280;p36"/>
          <p:cNvSpPr txBox="1"/>
          <p:nvPr/>
        </p:nvSpPr>
        <p:spPr>
          <a:xfrm>
            <a:off x="1452381" y="9007106"/>
            <a:ext cx="2095347" cy="147976"/>
          </a:xfrm>
          <a:prstGeom prst="rect">
            <a:avLst/>
          </a:prstGeom>
          <a:noFill/>
          <a:ln>
            <a:noFill/>
          </a:ln>
        </p:spPr>
        <p:txBody>
          <a:bodyPr anchorCtr="0" anchor="t" bIns="0" lIns="0" spcFirstLastPara="1" rIns="0" wrap="square" tIns="0">
            <a:spAutoFit/>
          </a:bodyPr>
          <a:lstStyle/>
          <a:p>
            <a:pPr indent="0" lvl="0" marL="0" marR="0" rtl="0" algn="l">
              <a:lnSpc>
                <a:spcPct val="87987"/>
              </a:lnSpc>
              <a:spcBef>
                <a:spcPts val="0"/>
              </a:spcBef>
              <a:spcAft>
                <a:spcPts val="0"/>
              </a:spcAft>
              <a:buNone/>
            </a:pPr>
            <a:r>
              <a:rPr b="0" i="0" lang="en-US" sz="1232" u="none" cap="none" strike="noStrike">
                <a:solidFill>
                  <a:srgbClr val="647B54"/>
                </a:solidFill>
                <a:latin typeface="Arial"/>
                <a:ea typeface="Arial"/>
                <a:cs typeface="Arial"/>
                <a:sym typeface="Arial"/>
              </a:rPr>
              <a:t>www.reallygreatsite.com</a:t>
            </a:r>
            <a:endParaRPr/>
          </a:p>
        </p:txBody>
      </p:sp>
      <p:sp>
        <p:nvSpPr>
          <p:cNvPr id="1281" name="Google Shape;1281;p36"/>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b="0" i="0" lang="en-US" sz="3237" u="none" cap="none" strike="noStrike">
                <a:solidFill>
                  <a:srgbClr val="38522F"/>
                </a:solidFill>
                <a:latin typeface="Arial"/>
                <a:ea typeface="Arial"/>
                <a:cs typeface="Arial"/>
                <a:sym typeface="Arial"/>
              </a:rPr>
              <a:t>Sustainable Living</a:t>
            </a:r>
            <a:endParaRPr/>
          </a:p>
        </p:txBody>
      </p:sp>
      <p:sp>
        <p:nvSpPr>
          <p:cNvPr id="1282" name="Google Shape;1282;p36"/>
          <p:cNvSpPr txBox="1"/>
          <p:nvPr/>
        </p:nvSpPr>
        <p:spPr>
          <a:xfrm>
            <a:off x="9959746" y="2028019"/>
            <a:ext cx="6656385" cy="1545346"/>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b="0" i="0" lang="en-US" sz="3298" u="none" cap="none" strike="noStrike">
                <a:solidFill>
                  <a:srgbClr val="647B54"/>
                </a:solidFill>
                <a:latin typeface="Yeseva One"/>
                <a:ea typeface="Yeseva One"/>
                <a:cs typeface="Yeseva One"/>
                <a:sym typeface="Yeseva One"/>
              </a:rPr>
              <a:t>SUSTAINABLE CONSUMPTIONSUSTAINABLE CONSUMPTION</a:t>
            </a:r>
            <a:endParaRPr/>
          </a:p>
        </p:txBody>
      </p:sp>
      <p:sp>
        <p:nvSpPr>
          <p:cNvPr id="1283" name="Google Shape;1283;p36"/>
          <p:cNvSpPr txBox="1"/>
          <p:nvPr/>
        </p:nvSpPr>
        <p:spPr>
          <a:xfrm>
            <a:off x="9959746" y="3820847"/>
            <a:ext cx="7130063" cy="4193685"/>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647B54"/>
                </a:solidFill>
                <a:latin typeface="Arial"/>
                <a:ea typeface="Arial"/>
                <a:cs typeface="Arial"/>
                <a:sym typeface="Arial"/>
              </a:rPr>
              <a:t>Transitioning to renewable energy sources like solar, wind, and hydropower is essential for reducing greenhouse gas emissions and mitigating climate change. Investing in renewable energy infrastructure is key to a sustainable future.</a:t>
            </a:r>
            <a:endParaRPr/>
          </a:p>
          <a:p>
            <a:pPr indent="0" lvl="0" marL="0" marR="0" rtl="0" algn="l">
              <a:lnSpc>
                <a:spcPct val="129984"/>
              </a:lnSpc>
              <a:spcBef>
                <a:spcPts val="0"/>
              </a:spcBef>
              <a:spcAft>
                <a:spcPts val="0"/>
              </a:spcAft>
              <a:buNone/>
            </a:pPr>
            <a:r>
              <a:t/>
            </a:r>
            <a:endParaRPr b="0" i="0" sz="1981" u="none" cap="none" strike="noStrike">
              <a:solidFill>
                <a:srgbClr val="647B54"/>
              </a:solidFill>
              <a:latin typeface="Arial"/>
              <a:ea typeface="Arial"/>
              <a:cs typeface="Arial"/>
              <a:sym typeface="Arial"/>
            </a:endParaRPr>
          </a:p>
          <a:p>
            <a:pPr indent="0" lvl="0" marL="0" marR="0" rtl="0" algn="l">
              <a:lnSpc>
                <a:spcPct val="129984"/>
              </a:lnSpc>
              <a:spcBef>
                <a:spcPts val="0"/>
              </a:spcBef>
              <a:spcAft>
                <a:spcPts val="0"/>
              </a:spcAft>
              <a:buNone/>
            </a:pPr>
            <a:r>
              <a:rPr b="0" i="0" lang="en-US" sz="1981" u="none" cap="none" strike="noStrike">
                <a:solidFill>
                  <a:srgbClr val="647B54"/>
                </a:solidFill>
                <a:latin typeface="Arial"/>
                <a:ea typeface="Arial"/>
                <a:cs typeface="Arial"/>
                <a:sym typeface="Arial"/>
              </a:rPr>
              <a:t>Renewable energy sources such as solar, wind, and hydropower offer sustainable alternatives to fossil fuels. By harnessing these clean energy sources, we can reduce greenhouse gas emissions, combat climate change, and create a more resilient energy infrastructure for future generations.</a:t>
            </a:r>
            <a:endParaRPr/>
          </a:p>
          <a:p>
            <a:pPr indent="0" lvl="0" marL="0" marR="0" rtl="0" algn="l">
              <a:lnSpc>
                <a:spcPct val="129984"/>
              </a:lnSpc>
              <a:spcBef>
                <a:spcPts val="0"/>
              </a:spcBef>
              <a:spcAft>
                <a:spcPts val="0"/>
              </a:spcAft>
              <a:buNone/>
            </a:pPr>
            <a:r>
              <a:t/>
            </a:r>
            <a:endParaRPr b="0" i="0" sz="1981" u="none" cap="none" strike="noStrike">
              <a:solidFill>
                <a:srgbClr val="647B54"/>
              </a:solidFill>
              <a:latin typeface="Arial"/>
              <a:ea typeface="Arial"/>
              <a:cs typeface="Arial"/>
              <a:sym typeface="Arial"/>
            </a:endParaRPr>
          </a:p>
        </p:txBody>
      </p:sp>
      <p:sp>
        <p:nvSpPr>
          <p:cNvPr id="1284" name="Google Shape;1284;p36"/>
          <p:cNvSpPr txBox="1"/>
          <p:nvPr/>
        </p:nvSpPr>
        <p:spPr>
          <a:xfrm>
            <a:off x="17047669" y="274590"/>
            <a:ext cx="423262" cy="33274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b="0" i="0" lang="en-US" sz="1899" u="none" cap="none" strike="noStrike">
                <a:solidFill>
                  <a:srgbClr val="000000"/>
                </a:solidFill>
                <a:latin typeface="Yeseva One"/>
                <a:ea typeface="Yeseva One"/>
                <a:cs typeface="Yeseva One"/>
                <a:sym typeface="Yeseva One"/>
              </a:rPr>
              <a:t>08</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p37"/>
          <p:cNvPicPr preferRelativeResize="0"/>
          <p:nvPr/>
        </p:nvPicPr>
        <p:blipFill rotWithShape="1">
          <a:blip r:embed="rId3">
            <a:alphaModFix/>
          </a:blip>
          <a:srcRect b="0" l="21384" r="21384" t="0"/>
          <a:stretch/>
        </p:blipFill>
        <p:spPr>
          <a:xfrm>
            <a:off x="-4498554" y="-12705"/>
            <a:ext cx="8847354" cy="10299705"/>
          </a:xfrm>
          <a:prstGeom prst="rect">
            <a:avLst/>
          </a:prstGeom>
          <a:noFill/>
          <a:ln>
            <a:noFill/>
          </a:ln>
        </p:spPr>
      </p:pic>
      <p:grpSp>
        <p:nvGrpSpPr>
          <p:cNvPr id="1290" name="Google Shape;1290;p37"/>
          <p:cNvGrpSpPr/>
          <p:nvPr/>
        </p:nvGrpSpPr>
        <p:grpSpPr>
          <a:xfrm>
            <a:off x="-932076" y="5116741"/>
            <a:ext cx="19409107" cy="7932022"/>
            <a:chOff x="0" y="-38100"/>
            <a:chExt cx="5111864" cy="2089092"/>
          </a:xfrm>
        </p:grpSpPr>
        <p:sp>
          <p:nvSpPr>
            <p:cNvPr id="1291" name="Google Shape;1291;p37"/>
            <p:cNvSpPr/>
            <p:nvPr/>
          </p:nvSpPr>
          <p:spPr>
            <a:xfrm>
              <a:off x="0" y="0"/>
              <a:ext cx="5111864" cy="2050992"/>
            </a:xfrm>
            <a:custGeom>
              <a:rect b="b" l="l" r="r" t="t"/>
              <a:pathLst>
                <a:path extrusionOk="0" h="2050992" w="5111864">
                  <a:moveTo>
                    <a:pt x="0" y="0"/>
                  </a:moveTo>
                  <a:lnTo>
                    <a:pt x="5111864" y="0"/>
                  </a:lnTo>
                  <a:lnTo>
                    <a:pt x="5111864" y="2050992"/>
                  </a:lnTo>
                  <a:lnTo>
                    <a:pt x="0" y="2050992"/>
                  </a:lnTo>
                  <a:close/>
                </a:path>
              </a:pathLst>
            </a:custGeom>
            <a:solidFill>
              <a:srgbClr val="E8E8E8"/>
            </a:solidFill>
            <a:ln>
              <a:noFill/>
            </a:ln>
          </p:spPr>
        </p:sp>
        <p:sp>
          <p:nvSpPr>
            <p:cNvPr id="1292" name="Google Shape;1292;p37"/>
            <p:cNvSpPr txBox="1"/>
            <p:nvPr/>
          </p:nvSpPr>
          <p:spPr>
            <a:xfrm>
              <a:off x="0" y="-38100"/>
              <a:ext cx="5111864" cy="20890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3" name="Google Shape;1293;p37"/>
          <p:cNvGrpSpPr/>
          <p:nvPr/>
        </p:nvGrpSpPr>
        <p:grpSpPr>
          <a:xfrm>
            <a:off x="12457558" y="-1372877"/>
            <a:ext cx="6578782" cy="2401577"/>
            <a:chOff x="0" y="-38100"/>
            <a:chExt cx="1732683" cy="632514"/>
          </a:xfrm>
        </p:grpSpPr>
        <p:sp>
          <p:nvSpPr>
            <p:cNvPr id="1294" name="Google Shape;1294;p37"/>
            <p:cNvSpPr/>
            <p:nvPr/>
          </p:nvSpPr>
          <p:spPr>
            <a:xfrm>
              <a:off x="0" y="0"/>
              <a:ext cx="1732683" cy="594414"/>
            </a:xfrm>
            <a:custGeom>
              <a:rect b="b" l="l" r="r" t="t"/>
              <a:pathLst>
                <a:path extrusionOk="0" h="594414" w="1732683">
                  <a:moveTo>
                    <a:pt x="0" y="0"/>
                  </a:moveTo>
                  <a:lnTo>
                    <a:pt x="1732683" y="0"/>
                  </a:lnTo>
                  <a:lnTo>
                    <a:pt x="1732683" y="594414"/>
                  </a:lnTo>
                  <a:lnTo>
                    <a:pt x="0" y="594414"/>
                  </a:lnTo>
                  <a:close/>
                </a:path>
              </a:pathLst>
            </a:custGeom>
            <a:solidFill>
              <a:srgbClr val="E8E8E8"/>
            </a:solidFill>
            <a:ln>
              <a:noFill/>
            </a:ln>
          </p:spPr>
        </p:sp>
        <p:sp>
          <p:nvSpPr>
            <p:cNvPr id="1295" name="Google Shape;1295;p37"/>
            <p:cNvSpPr txBox="1"/>
            <p:nvPr/>
          </p:nvSpPr>
          <p:spPr>
            <a:xfrm>
              <a:off x="0" y="-38100"/>
              <a:ext cx="1732683" cy="6325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96" name="Google Shape;1296;p37"/>
          <p:cNvPicPr preferRelativeResize="0"/>
          <p:nvPr/>
        </p:nvPicPr>
        <p:blipFill rotWithShape="1">
          <a:blip r:embed="rId3">
            <a:alphaModFix/>
          </a:blip>
          <a:srcRect b="0" l="21384" r="21384" t="0"/>
          <a:stretch/>
        </p:blipFill>
        <p:spPr>
          <a:xfrm>
            <a:off x="4348800" y="-12705"/>
            <a:ext cx="8847354" cy="10299705"/>
          </a:xfrm>
          <a:prstGeom prst="rect">
            <a:avLst/>
          </a:prstGeom>
          <a:noFill/>
          <a:ln>
            <a:noFill/>
          </a:ln>
        </p:spPr>
      </p:pic>
      <p:sp>
        <p:nvSpPr>
          <p:cNvPr id="1297" name="Google Shape;1297;p37"/>
          <p:cNvSpPr/>
          <p:nvPr/>
        </p:nvSpPr>
        <p:spPr>
          <a:xfrm>
            <a:off x="11859441" y="2564925"/>
            <a:ext cx="5983669" cy="598366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185" r="-25183" t="0"/>
            </a:stretch>
          </a:blipFill>
          <a:ln cap="sq" cmpd="sng" w="76200">
            <a:solidFill>
              <a:srgbClr val="A6A6A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sp>
      <p:sp>
        <p:nvSpPr>
          <p:cNvPr id="1299" name="Google Shape;1299;p37"/>
          <p:cNvSpPr/>
          <p:nvPr/>
        </p:nvSpPr>
        <p:spPr>
          <a:xfrm>
            <a:off x="1649115" y="4590685"/>
            <a:ext cx="3350580" cy="33505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24901" r="-24901" t="0"/>
            </a:stretch>
          </a:blipFill>
          <a:ln cap="sq" cmpd="sng" w="76200">
            <a:solidFill>
              <a:srgbClr val="A6A6A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fradel &amp; spies</a:t>
            </a:r>
            <a:endParaRPr/>
          </a:p>
        </p:txBody>
      </p:sp>
      <p:sp>
        <p:nvSpPr>
          <p:cNvPr id="1301" name="Google Shape;1301;p37"/>
          <p:cNvSpPr txBox="1"/>
          <p:nvPr/>
        </p:nvSpPr>
        <p:spPr>
          <a:xfrm>
            <a:off x="1649115" y="2653185"/>
            <a:ext cx="10513186" cy="1650254"/>
          </a:xfrm>
          <a:prstGeom prst="rect">
            <a:avLst/>
          </a:prstGeom>
          <a:noFill/>
          <a:ln>
            <a:noFill/>
          </a:ln>
        </p:spPr>
        <p:txBody>
          <a:bodyPr anchorCtr="0" anchor="t" bIns="0" lIns="0" spcFirstLastPara="1" rIns="0" wrap="square" tIns="0">
            <a:spAutoFit/>
          </a:bodyPr>
          <a:lstStyle/>
          <a:p>
            <a:pPr indent="0" lvl="0" marL="0" marR="0" rtl="0" algn="l">
              <a:lnSpc>
                <a:spcPct val="124003"/>
              </a:lnSpc>
              <a:spcBef>
                <a:spcPts val="0"/>
              </a:spcBef>
              <a:spcAft>
                <a:spcPts val="0"/>
              </a:spcAft>
              <a:buNone/>
            </a:pPr>
            <a:r>
              <a:rPr b="0" i="0" lang="en-US" sz="5316" u="none" cap="none" strike="noStrike">
                <a:solidFill>
                  <a:srgbClr val="FFFFFF"/>
                </a:solidFill>
                <a:latin typeface="Arial"/>
                <a:ea typeface="Arial"/>
                <a:cs typeface="Arial"/>
                <a:sym typeface="Arial"/>
              </a:rPr>
              <a:t>SUSTAINABLE DEVELOPMENT GOALS (SDGS)</a:t>
            </a:r>
            <a:endParaRPr/>
          </a:p>
        </p:txBody>
      </p:sp>
      <p:sp>
        <p:nvSpPr>
          <p:cNvPr id="1302" name="Google Shape;1302;p37"/>
          <p:cNvSpPr txBox="1"/>
          <p:nvPr/>
        </p:nvSpPr>
        <p:spPr>
          <a:xfrm>
            <a:off x="17117118" y="321371"/>
            <a:ext cx="353813" cy="285959"/>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b="0" i="0" lang="en-US" sz="1588" u="none" cap="none" strike="noStrike">
                <a:solidFill>
                  <a:srgbClr val="041109"/>
                </a:solidFill>
                <a:latin typeface="Yeseva One"/>
                <a:ea typeface="Yeseva One"/>
                <a:cs typeface="Yeseva One"/>
                <a:sym typeface="Yeseva One"/>
              </a:rPr>
              <a:t>05</a:t>
            </a:r>
            <a:endParaRPr/>
          </a:p>
        </p:txBody>
      </p:sp>
      <p:sp>
        <p:nvSpPr>
          <p:cNvPr id="1303" name="Google Shape;1303;p37"/>
          <p:cNvSpPr txBox="1"/>
          <p:nvPr/>
        </p:nvSpPr>
        <p:spPr>
          <a:xfrm>
            <a:off x="4882720" y="8255616"/>
            <a:ext cx="6620789" cy="1603332"/>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FFFFFF"/>
                </a:solidFill>
                <a:latin typeface="Arial"/>
                <a:ea typeface="Arial"/>
                <a:cs typeface="Arial"/>
                <a:sym typeface="Arial"/>
              </a:rPr>
              <a:t>The United Nations Sustainable Development Goals provide a framework for addressing global challenges such as poverty, inequality, and climate change. Each goal represents a key aspect of sustainability.</a:t>
            </a:r>
            <a:endParaRPr/>
          </a:p>
        </p:txBody>
      </p:sp>
      <p:sp>
        <p:nvSpPr>
          <p:cNvPr id="1304" name="Google Shape;1304;p37"/>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308" name="Shape 1308"/>
        <p:cNvGrpSpPr/>
        <p:nvPr/>
      </p:nvGrpSpPr>
      <p:grpSpPr>
        <a:xfrm>
          <a:off x="0" y="0"/>
          <a:ext cx="0" cy="0"/>
          <a:chOff x="0" y="0"/>
          <a:chExt cx="0" cy="0"/>
        </a:xfrm>
      </p:grpSpPr>
      <p:grpSp>
        <p:nvGrpSpPr>
          <p:cNvPr id="1309" name="Google Shape;1309;p38"/>
          <p:cNvGrpSpPr/>
          <p:nvPr/>
        </p:nvGrpSpPr>
        <p:grpSpPr>
          <a:xfrm>
            <a:off x="-9184965" y="-261181"/>
            <a:ext cx="19409107" cy="14442933"/>
            <a:chOff x="0" y="-38100"/>
            <a:chExt cx="5111864" cy="3803900"/>
          </a:xfrm>
        </p:grpSpPr>
        <p:sp>
          <p:nvSpPr>
            <p:cNvPr id="1310" name="Google Shape;1310;p38"/>
            <p:cNvSpPr/>
            <p:nvPr/>
          </p:nvSpPr>
          <p:spPr>
            <a:xfrm>
              <a:off x="0" y="0"/>
              <a:ext cx="5111864" cy="3765800"/>
            </a:xfrm>
            <a:custGeom>
              <a:rect b="b" l="l" r="r" t="t"/>
              <a:pathLst>
                <a:path extrusionOk="0" h="3765800" w="5111864">
                  <a:moveTo>
                    <a:pt x="0" y="0"/>
                  </a:moveTo>
                  <a:lnTo>
                    <a:pt x="5111864" y="0"/>
                  </a:lnTo>
                  <a:lnTo>
                    <a:pt x="5111864" y="3765800"/>
                  </a:lnTo>
                  <a:lnTo>
                    <a:pt x="0" y="3765800"/>
                  </a:lnTo>
                  <a:close/>
                </a:path>
              </a:pathLst>
            </a:custGeom>
            <a:solidFill>
              <a:srgbClr val="E8E8E8"/>
            </a:solidFill>
            <a:ln>
              <a:noFill/>
            </a:ln>
          </p:spPr>
        </p:sp>
        <p:sp>
          <p:nvSpPr>
            <p:cNvPr id="1311" name="Google Shape;1311;p38"/>
            <p:cNvSpPr txBox="1"/>
            <p:nvPr/>
          </p:nvSpPr>
          <p:spPr>
            <a:xfrm>
              <a:off x="0" y="-38100"/>
              <a:ext cx="5111864" cy="3803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2" name="Google Shape;1312;p38"/>
          <p:cNvGrpSpPr/>
          <p:nvPr/>
        </p:nvGrpSpPr>
        <p:grpSpPr>
          <a:xfrm>
            <a:off x="390049" y="-6510154"/>
            <a:ext cx="5215372" cy="10281032"/>
            <a:chOff x="0" y="-38100"/>
            <a:chExt cx="1373596" cy="2707761"/>
          </a:xfrm>
        </p:grpSpPr>
        <p:sp>
          <p:nvSpPr>
            <p:cNvPr id="1313" name="Google Shape;1313;p38"/>
            <p:cNvSpPr/>
            <p:nvPr/>
          </p:nvSpPr>
          <p:spPr>
            <a:xfrm>
              <a:off x="0" y="0"/>
              <a:ext cx="1373596" cy="2669661"/>
            </a:xfrm>
            <a:custGeom>
              <a:rect b="b" l="l" r="r" t="t"/>
              <a:pathLst>
                <a:path extrusionOk="0" h="2669661" w="1373596">
                  <a:moveTo>
                    <a:pt x="0" y="0"/>
                  </a:moveTo>
                  <a:lnTo>
                    <a:pt x="1373596" y="0"/>
                  </a:lnTo>
                  <a:lnTo>
                    <a:pt x="1373596" y="2669661"/>
                  </a:lnTo>
                  <a:lnTo>
                    <a:pt x="0" y="2669661"/>
                  </a:lnTo>
                  <a:close/>
                </a:path>
              </a:pathLst>
            </a:custGeom>
            <a:solidFill>
              <a:srgbClr val="000000"/>
            </a:solidFill>
            <a:ln>
              <a:noFill/>
            </a:ln>
          </p:spPr>
        </p:sp>
        <p:sp>
          <p:nvSpPr>
            <p:cNvPr id="1314" name="Google Shape;1314;p38"/>
            <p:cNvSpPr txBox="1"/>
            <p:nvPr/>
          </p:nvSpPr>
          <p:spPr>
            <a:xfrm>
              <a:off x="0" y="-38100"/>
              <a:ext cx="1373596" cy="27077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15" name="Google Shape;1315;p38"/>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1316" name="Google Shape;1316;p38"/>
          <p:cNvSpPr/>
          <p:nvPr/>
        </p:nvSpPr>
        <p:spPr>
          <a:xfrm>
            <a:off x="519588" y="4212704"/>
            <a:ext cx="5085833" cy="3442893"/>
          </a:xfrm>
          <a:custGeom>
            <a:rect b="b" l="l" r="r" t="t"/>
            <a:pathLst>
              <a:path extrusionOk="0" h="550231" w="812800">
                <a:moveTo>
                  <a:pt x="0" y="0"/>
                </a:moveTo>
                <a:lnTo>
                  <a:pt x="812800" y="0"/>
                </a:lnTo>
                <a:lnTo>
                  <a:pt x="812800" y="550231"/>
                </a:lnTo>
                <a:lnTo>
                  <a:pt x="0" y="550231"/>
                </a:lnTo>
                <a:close/>
              </a:path>
            </a:pathLst>
          </a:custGeom>
          <a:blipFill rotWithShape="1">
            <a:blip r:embed="rId4">
              <a:alphaModFix/>
            </a:blip>
            <a:stretch>
              <a:fillRect b="0" l="-802" r="-802" t="0"/>
            </a:stretch>
          </a:blipFill>
          <a:ln>
            <a:noFill/>
          </a:ln>
        </p:spPr>
      </p:sp>
      <p:sp>
        <p:nvSpPr>
          <p:cNvPr id="1317" name="Google Shape;1317;p38"/>
          <p:cNvSpPr/>
          <p:nvPr/>
        </p:nvSpPr>
        <p:spPr>
          <a:xfrm>
            <a:off x="6601084" y="-692747"/>
            <a:ext cx="3623058" cy="5659616"/>
          </a:xfrm>
          <a:custGeom>
            <a:rect b="b" l="l" r="r" t="t"/>
            <a:pathLst>
              <a:path extrusionOk="0" h="904500" w="579024">
                <a:moveTo>
                  <a:pt x="0" y="0"/>
                </a:moveTo>
                <a:lnTo>
                  <a:pt x="579024" y="0"/>
                </a:lnTo>
                <a:lnTo>
                  <a:pt x="579024" y="904500"/>
                </a:lnTo>
                <a:lnTo>
                  <a:pt x="0" y="904500"/>
                </a:lnTo>
                <a:close/>
              </a:path>
            </a:pathLst>
          </a:custGeom>
          <a:blipFill rotWithShape="1">
            <a:blip r:embed="rId5">
              <a:alphaModFix/>
            </a:blip>
            <a:stretch>
              <a:fillRect b="0" l="-23745" r="-84527" t="0"/>
            </a:stretch>
          </a:blipFill>
          <a:ln>
            <a:noFill/>
          </a:ln>
        </p:spPr>
      </p:sp>
      <p:sp>
        <p:nvSpPr>
          <p:cNvPr id="1318" name="Google Shape;1318;p38"/>
          <p:cNvSpPr/>
          <p:nvPr/>
        </p:nvSpPr>
        <p:spPr>
          <a:xfrm>
            <a:off x="6601084" y="5442665"/>
            <a:ext cx="3623058" cy="2212932"/>
          </a:xfrm>
          <a:custGeom>
            <a:rect b="b" l="l" r="r" t="t"/>
            <a:pathLst>
              <a:path extrusionOk="0" h="353663" w="579024">
                <a:moveTo>
                  <a:pt x="0" y="0"/>
                </a:moveTo>
                <a:lnTo>
                  <a:pt x="579024" y="0"/>
                </a:lnTo>
                <a:lnTo>
                  <a:pt x="579024" y="353663"/>
                </a:lnTo>
                <a:lnTo>
                  <a:pt x="0" y="353663"/>
                </a:lnTo>
                <a:close/>
              </a:path>
            </a:pathLst>
          </a:custGeom>
          <a:blipFill rotWithShape="1">
            <a:blip r:embed="rId6">
              <a:alphaModFix/>
            </a:blip>
            <a:stretch>
              <a:fillRect b="-4537" l="0" r="0" t="-4538"/>
            </a:stretch>
          </a:blipFill>
          <a:ln>
            <a:noFill/>
          </a:ln>
        </p:spPr>
      </p:sp>
      <p:sp>
        <p:nvSpPr>
          <p:cNvPr id="1319" name="Google Shape;1319;p38"/>
          <p:cNvSpPr txBox="1"/>
          <p:nvPr/>
        </p:nvSpPr>
        <p:spPr>
          <a:xfrm>
            <a:off x="2147062" y="1334598"/>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Thank you</a:t>
            </a:r>
            <a:endParaRPr/>
          </a:p>
        </p:txBody>
      </p:sp>
      <p:sp>
        <p:nvSpPr>
          <p:cNvPr id="1320" name="Google Shape;1320;p38"/>
          <p:cNvSpPr txBox="1"/>
          <p:nvPr/>
        </p:nvSpPr>
        <p:spPr>
          <a:xfrm>
            <a:off x="10857515" y="265065"/>
            <a:ext cx="6401785" cy="2755974"/>
          </a:xfrm>
          <a:prstGeom prst="rect">
            <a:avLst/>
          </a:prstGeom>
          <a:noFill/>
          <a:ln>
            <a:noFill/>
          </a:ln>
        </p:spPr>
        <p:txBody>
          <a:bodyPr anchorCtr="0" anchor="t" bIns="0" lIns="0" spcFirstLastPara="1" rIns="0" wrap="square" tIns="0">
            <a:spAutoFit/>
          </a:bodyPr>
          <a:lstStyle/>
          <a:p>
            <a:pPr indent="0" lvl="0" marL="0" marR="0" rtl="0" algn="l">
              <a:lnSpc>
                <a:spcPct val="123995"/>
              </a:lnSpc>
              <a:spcBef>
                <a:spcPts val="0"/>
              </a:spcBef>
              <a:spcAft>
                <a:spcPts val="0"/>
              </a:spcAft>
              <a:buNone/>
            </a:pPr>
            <a:r>
              <a:rPr b="0" i="0" lang="en-US" sz="8735" u="none" cap="none" strike="noStrike">
                <a:solidFill>
                  <a:srgbClr val="FFFFFF"/>
                </a:solidFill>
                <a:latin typeface="Yeseva One"/>
                <a:ea typeface="Yeseva One"/>
                <a:cs typeface="Yeseva One"/>
                <a:sym typeface="Yeseva One"/>
              </a:rPr>
              <a:t>LET’S CONNECT</a:t>
            </a:r>
            <a:endParaRPr/>
          </a:p>
        </p:txBody>
      </p:sp>
      <p:sp>
        <p:nvSpPr>
          <p:cNvPr id="1321" name="Google Shape;1321;p38"/>
          <p:cNvSpPr txBox="1"/>
          <p:nvPr/>
        </p:nvSpPr>
        <p:spPr>
          <a:xfrm>
            <a:off x="10857515" y="3087713"/>
            <a:ext cx="4211075" cy="232490"/>
          </a:xfrm>
          <a:prstGeom prst="rect">
            <a:avLst/>
          </a:prstGeom>
          <a:noFill/>
          <a:ln>
            <a:noFill/>
          </a:ln>
        </p:spPr>
        <p:txBody>
          <a:bodyPr anchorCtr="0" anchor="t" bIns="0" lIns="0" spcFirstLastPara="1" rIns="0" wrap="square" tIns="0">
            <a:spAutoFit/>
          </a:bodyPr>
          <a:lstStyle/>
          <a:p>
            <a:pPr indent="0" lvl="0" marL="0" marR="0" rtl="0" algn="l">
              <a:lnSpc>
                <a:spcPct val="87985"/>
              </a:lnSpc>
              <a:spcBef>
                <a:spcPts val="0"/>
              </a:spcBef>
              <a:spcAft>
                <a:spcPts val="0"/>
              </a:spcAft>
              <a:buNone/>
            </a:pPr>
            <a:r>
              <a:rPr b="0" i="0" lang="en-US" sz="1981" u="none" cap="none" strike="noStrike">
                <a:solidFill>
                  <a:srgbClr val="FFFFFF"/>
                </a:solidFill>
                <a:latin typeface="Arial"/>
                <a:ea typeface="Arial"/>
                <a:cs typeface="Arial"/>
                <a:sym typeface="Arial"/>
              </a:rPr>
              <a:t>Meet the team</a:t>
            </a:r>
            <a:endParaRPr/>
          </a:p>
        </p:txBody>
      </p:sp>
      <p:sp>
        <p:nvSpPr>
          <p:cNvPr id="1322" name="Google Shape;1322;p38">
            <a:hlinkClick r:id="rId7"/>
          </p:cNvPr>
          <p:cNvSpPr/>
          <p:nvPr/>
        </p:nvSpPr>
        <p:spPr>
          <a:xfrm>
            <a:off x="10875953" y="9013865"/>
            <a:ext cx="567006" cy="567006"/>
          </a:xfrm>
          <a:custGeom>
            <a:rect b="b" l="l" r="r" t="t"/>
            <a:pathLst>
              <a:path extrusionOk="0" h="567006" w="567006">
                <a:moveTo>
                  <a:pt x="0" y="0"/>
                </a:moveTo>
                <a:lnTo>
                  <a:pt x="567005" y="0"/>
                </a:lnTo>
                <a:lnTo>
                  <a:pt x="567005" y="567005"/>
                </a:lnTo>
                <a:lnTo>
                  <a:pt x="0" y="567005"/>
                </a:lnTo>
                <a:lnTo>
                  <a:pt x="0" y="0"/>
                </a:lnTo>
                <a:close/>
              </a:path>
            </a:pathLst>
          </a:custGeom>
          <a:blipFill rotWithShape="1">
            <a:blip r:embed="rId8">
              <a:alphaModFix/>
            </a:blip>
            <a:stretch>
              <a:fillRect b="0" l="0" r="0" t="0"/>
            </a:stretch>
          </a:blipFill>
          <a:ln>
            <a:noFill/>
          </a:ln>
        </p:spPr>
      </p:sp>
      <p:sp>
        <p:nvSpPr>
          <p:cNvPr id="1323" name="Google Shape;1323;p38"/>
          <p:cNvSpPr txBox="1"/>
          <p:nvPr/>
        </p:nvSpPr>
        <p:spPr>
          <a:xfrm>
            <a:off x="11527763" y="8957642"/>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Sophie Rojanathara</a:t>
            </a:r>
            <a:endParaRPr/>
          </a:p>
        </p:txBody>
      </p:sp>
      <p:sp>
        <p:nvSpPr>
          <p:cNvPr id="1324" name="Google Shape;1324;p38"/>
          <p:cNvSpPr txBox="1"/>
          <p:nvPr/>
        </p:nvSpPr>
        <p:spPr>
          <a:xfrm>
            <a:off x="11527763" y="9285694"/>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rojanathara@gmail.com</a:t>
            </a:r>
            <a:endParaRPr/>
          </a:p>
        </p:txBody>
      </p:sp>
      <p:sp>
        <p:nvSpPr>
          <p:cNvPr id="1325" name="Google Shape;1325;p38"/>
          <p:cNvSpPr/>
          <p:nvPr/>
        </p:nvSpPr>
        <p:spPr>
          <a:xfrm>
            <a:off x="10875953" y="5161622"/>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sp>
      <p:sp>
        <p:nvSpPr>
          <p:cNvPr id="1326" name="Google Shape;1326;p38"/>
          <p:cNvSpPr txBox="1"/>
          <p:nvPr/>
        </p:nvSpPr>
        <p:spPr>
          <a:xfrm>
            <a:off x="11527763" y="5105400"/>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Prénom Nom</a:t>
            </a:r>
            <a:endParaRPr/>
          </a:p>
        </p:txBody>
      </p:sp>
      <p:sp>
        <p:nvSpPr>
          <p:cNvPr id="1327" name="Google Shape;1327;p38"/>
          <p:cNvSpPr txBox="1"/>
          <p:nvPr/>
        </p:nvSpPr>
        <p:spPr>
          <a:xfrm>
            <a:off x="11527763" y="5433452"/>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email</a:t>
            </a:r>
            <a:endParaRPr/>
          </a:p>
        </p:txBody>
      </p:sp>
      <p:sp>
        <p:nvSpPr>
          <p:cNvPr id="1328" name="Google Shape;1328;p38"/>
          <p:cNvSpPr/>
          <p:nvPr/>
        </p:nvSpPr>
        <p:spPr>
          <a:xfrm>
            <a:off x="10875953" y="8069863"/>
            <a:ext cx="567006" cy="567006"/>
          </a:xfrm>
          <a:custGeom>
            <a:rect b="b" l="l" r="r" t="t"/>
            <a:pathLst>
              <a:path extrusionOk="0" h="567006" w="567006">
                <a:moveTo>
                  <a:pt x="0" y="0"/>
                </a:moveTo>
                <a:lnTo>
                  <a:pt x="567005" y="0"/>
                </a:lnTo>
                <a:lnTo>
                  <a:pt x="567005" y="567005"/>
                </a:lnTo>
                <a:lnTo>
                  <a:pt x="0" y="567005"/>
                </a:lnTo>
                <a:lnTo>
                  <a:pt x="0" y="0"/>
                </a:lnTo>
                <a:close/>
              </a:path>
            </a:pathLst>
          </a:custGeom>
          <a:blipFill rotWithShape="1">
            <a:blip r:embed="rId8">
              <a:alphaModFix/>
            </a:blip>
            <a:stretch>
              <a:fillRect b="0" l="0" r="0" t="0"/>
            </a:stretch>
          </a:blipFill>
          <a:ln>
            <a:noFill/>
          </a:ln>
        </p:spPr>
      </p:sp>
      <p:sp>
        <p:nvSpPr>
          <p:cNvPr id="1329" name="Google Shape;1329;p38"/>
          <p:cNvSpPr txBox="1"/>
          <p:nvPr/>
        </p:nvSpPr>
        <p:spPr>
          <a:xfrm>
            <a:off x="11527763" y="8013640"/>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Prénom Nom</a:t>
            </a:r>
            <a:endParaRPr/>
          </a:p>
        </p:txBody>
      </p:sp>
      <p:sp>
        <p:nvSpPr>
          <p:cNvPr id="1330" name="Google Shape;1330;p38"/>
          <p:cNvSpPr txBox="1"/>
          <p:nvPr/>
        </p:nvSpPr>
        <p:spPr>
          <a:xfrm>
            <a:off x="11527763" y="8341692"/>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email</a:t>
            </a:r>
            <a:endParaRPr/>
          </a:p>
        </p:txBody>
      </p:sp>
      <p:sp>
        <p:nvSpPr>
          <p:cNvPr id="1331" name="Google Shape;1331;p38"/>
          <p:cNvSpPr/>
          <p:nvPr/>
        </p:nvSpPr>
        <p:spPr>
          <a:xfrm>
            <a:off x="10875953" y="7082846"/>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sp>
      <p:sp>
        <p:nvSpPr>
          <p:cNvPr id="1332" name="Google Shape;1332;p38"/>
          <p:cNvSpPr txBox="1"/>
          <p:nvPr/>
        </p:nvSpPr>
        <p:spPr>
          <a:xfrm>
            <a:off x="11527763" y="7026624"/>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Prénom Nom</a:t>
            </a:r>
            <a:endParaRPr/>
          </a:p>
        </p:txBody>
      </p:sp>
      <p:sp>
        <p:nvSpPr>
          <p:cNvPr id="1333" name="Google Shape;1333;p38"/>
          <p:cNvSpPr txBox="1"/>
          <p:nvPr/>
        </p:nvSpPr>
        <p:spPr>
          <a:xfrm>
            <a:off x="11527763" y="7354675"/>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email</a:t>
            </a:r>
            <a:endParaRPr/>
          </a:p>
        </p:txBody>
      </p:sp>
      <p:sp>
        <p:nvSpPr>
          <p:cNvPr id="1334" name="Google Shape;1334;p38"/>
          <p:cNvSpPr/>
          <p:nvPr/>
        </p:nvSpPr>
        <p:spPr>
          <a:xfrm>
            <a:off x="10875953" y="6134199"/>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sp>
      <p:sp>
        <p:nvSpPr>
          <p:cNvPr id="1335" name="Google Shape;1335;p38"/>
          <p:cNvSpPr txBox="1"/>
          <p:nvPr/>
        </p:nvSpPr>
        <p:spPr>
          <a:xfrm>
            <a:off x="11527763" y="6077977"/>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Prénom Nom</a:t>
            </a:r>
            <a:endParaRPr/>
          </a:p>
        </p:txBody>
      </p:sp>
      <p:sp>
        <p:nvSpPr>
          <p:cNvPr id="1336" name="Google Shape;1336;p38"/>
          <p:cNvSpPr txBox="1"/>
          <p:nvPr/>
        </p:nvSpPr>
        <p:spPr>
          <a:xfrm>
            <a:off x="11527763" y="6406029"/>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Fira Sans Light"/>
                <a:ea typeface="Fira Sans Light"/>
                <a:cs typeface="Fira Sans Light"/>
                <a:sym typeface="Fira Sans Light"/>
              </a:rPr>
              <a:t>email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340" name="Shape 1340"/>
        <p:cNvGrpSpPr/>
        <p:nvPr/>
      </p:nvGrpSpPr>
      <p:grpSpPr>
        <a:xfrm>
          <a:off x="0" y="0"/>
          <a:ext cx="0" cy="0"/>
          <a:chOff x="0" y="0"/>
          <a:chExt cx="0" cy="0"/>
        </a:xfrm>
      </p:grpSpPr>
      <p:sp>
        <p:nvSpPr>
          <p:cNvPr id="1341" name="Google Shape;1341;p39"/>
          <p:cNvSpPr/>
          <p:nvPr/>
        </p:nvSpPr>
        <p:spPr>
          <a:xfrm>
            <a:off x="8185948" y="0"/>
            <a:ext cx="8180832" cy="5453888"/>
          </a:xfrm>
          <a:custGeom>
            <a:rect b="b" l="l" r="r" t="t"/>
            <a:pathLst>
              <a:path extrusionOk="0" h="5453888" w="8180832">
                <a:moveTo>
                  <a:pt x="0" y="0"/>
                </a:moveTo>
                <a:lnTo>
                  <a:pt x="8180832" y="0"/>
                </a:lnTo>
                <a:lnTo>
                  <a:pt x="8180832" y="5453888"/>
                </a:lnTo>
                <a:lnTo>
                  <a:pt x="0" y="5453888"/>
                </a:lnTo>
                <a:lnTo>
                  <a:pt x="0" y="0"/>
                </a:lnTo>
                <a:close/>
              </a:path>
            </a:pathLst>
          </a:custGeom>
          <a:blipFill rotWithShape="1">
            <a:blip r:embed="rId3">
              <a:alphaModFix/>
            </a:blip>
            <a:stretch>
              <a:fillRect b="0" l="0" r="0" t="0"/>
            </a:stretch>
          </a:blipFill>
          <a:ln>
            <a:noFill/>
          </a:ln>
        </p:spPr>
      </p:sp>
      <p:sp>
        <p:nvSpPr>
          <p:cNvPr id="1342" name="Google Shape;1342;p39"/>
          <p:cNvSpPr/>
          <p:nvPr/>
        </p:nvSpPr>
        <p:spPr>
          <a:xfrm>
            <a:off x="0" y="0"/>
            <a:ext cx="8185948" cy="5453888"/>
          </a:xfrm>
          <a:custGeom>
            <a:rect b="b" l="l" r="r" t="t"/>
            <a:pathLst>
              <a:path extrusionOk="0" h="5453888" w="8185948">
                <a:moveTo>
                  <a:pt x="0" y="0"/>
                </a:moveTo>
                <a:lnTo>
                  <a:pt x="8185948" y="0"/>
                </a:lnTo>
                <a:lnTo>
                  <a:pt x="8185948" y="5453888"/>
                </a:lnTo>
                <a:lnTo>
                  <a:pt x="0" y="5453888"/>
                </a:lnTo>
                <a:lnTo>
                  <a:pt x="0" y="0"/>
                </a:lnTo>
                <a:close/>
              </a:path>
            </a:pathLst>
          </a:custGeom>
          <a:blipFill rotWithShape="1">
            <a:blip r:embed="rId4">
              <a:alphaModFix/>
            </a:blip>
            <a:stretch>
              <a:fillRect b="0" l="0" r="0" t="0"/>
            </a:stretch>
          </a:blipFill>
          <a:ln>
            <a:noFill/>
          </a:ln>
        </p:spPr>
      </p:sp>
      <p:sp>
        <p:nvSpPr>
          <p:cNvPr id="1343" name="Google Shape;1343;p39"/>
          <p:cNvSpPr/>
          <p:nvPr/>
        </p:nvSpPr>
        <p:spPr>
          <a:xfrm>
            <a:off x="0" y="4342829"/>
            <a:ext cx="8913472" cy="5944171"/>
          </a:xfrm>
          <a:custGeom>
            <a:rect b="b" l="l" r="r" t="t"/>
            <a:pathLst>
              <a:path extrusionOk="0" h="5944171" w="8913472">
                <a:moveTo>
                  <a:pt x="0" y="0"/>
                </a:moveTo>
                <a:lnTo>
                  <a:pt x="8913472" y="0"/>
                </a:lnTo>
                <a:lnTo>
                  <a:pt x="8913472" y="5944171"/>
                </a:lnTo>
                <a:lnTo>
                  <a:pt x="0" y="5944171"/>
                </a:lnTo>
                <a:lnTo>
                  <a:pt x="0" y="0"/>
                </a:lnTo>
                <a:close/>
              </a:path>
            </a:pathLst>
          </a:custGeom>
          <a:blipFill rotWithShape="1">
            <a:blip r:embed="rId5">
              <a:alphaModFix/>
            </a:blip>
            <a:stretch>
              <a:fillRect b="0" l="0" r="0" t="0"/>
            </a:stretch>
          </a:blipFill>
          <a:ln>
            <a:noFill/>
          </a:ln>
        </p:spPr>
      </p:sp>
      <p:sp>
        <p:nvSpPr>
          <p:cNvPr id="1344" name="Google Shape;1344;p39"/>
          <p:cNvSpPr/>
          <p:nvPr/>
        </p:nvSpPr>
        <p:spPr>
          <a:xfrm>
            <a:off x="9481076" y="5690792"/>
            <a:ext cx="6885704" cy="4596208"/>
          </a:xfrm>
          <a:custGeom>
            <a:rect b="b" l="l" r="r" t="t"/>
            <a:pathLst>
              <a:path extrusionOk="0" h="4596208" w="6885704">
                <a:moveTo>
                  <a:pt x="0" y="0"/>
                </a:moveTo>
                <a:lnTo>
                  <a:pt x="6885704" y="0"/>
                </a:lnTo>
                <a:lnTo>
                  <a:pt x="6885704" y="4596208"/>
                </a:lnTo>
                <a:lnTo>
                  <a:pt x="0" y="459620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4"/>
          <p:cNvGrpSpPr/>
          <p:nvPr/>
        </p:nvGrpSpPr>
        <p:grpSpPr>
          <a:xfrm>
            <a:off x="5243184" y="2762209"/>
            <a:ext cx="12227747" cy="6763691"/>
            <a:chOff x="0" y="-38100"/>
            <a:chExt cx="3220477" cy="1781384"/>
          </a:xfrm>
        </p:grpSpPr>
        <p:sp>
          <p:nvSpPr>
            <p:cNvPr id="155" name="Google Shape;155;p4"/>
            <p:cNvSpPr/>
            <p:nvPr/>
          </p:nvSpPr>
          <p:spPr>
            <a:xfrm>
              <a:off x="0" y="0"/>
              <a:ext cx="3220477" cy="1743284"/>
            </a:xfrm>
            <a:custGeom>
              <a:rect b="b" l="l" r="r" t="t"/>
              <a:pathLst>
                <a:path extrusionOk="0" h="1743284" w="3220477">
                  <a:moveTo>
                    <a:pt x="0" y="0"/>
                  </a:moveTo>
                  <a:lnTo>
                    <a:pt x="3220477" y="0"/>
                  </a:lnTo>
                  <a:lnTo>
                    <a:pt x="3220477" y="1743284"/>
                  </a:lnTo>
                  <a:lnTo>
                    <a:pt x="0" y="1743284"/>
                  </a:lnTo>
                  <a:close/>
                </a:path>
              </a:pathLst>
            </a:custGeom>
            <a:solidFill>
              <a:srgbClr val="38522F">
                <a:alpha val="77254"/>
              </a:srgbClr>
            </a:solidFill>
            <a:ln>
              <a:noFill/>
            </a:ln>
          </p:spPr>
        </p:sp>
        <p:sp>
          <p:nvSpPr>
            <p:cNvPr id="156" name="Google Shape;156;p4"/>
            <p:cNvSpPr txBox="1"/>
            <p:nvPr/>
          </p:nvSpPr>
          <p:spPr>
            <a:xfrm>
              <a:off x="0" y="-38100"/>
              <a:ext cx="3220477" cy="17813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7" name="Google Shape;157;p4"/>
          <p:cNvPicPr preferRelativeResize="0"/>
          <p:nvPr/>
        </p:nvPicPr>
        <p:blipFill rotWithShape="1">
          <a:blip r:embed="rId3">
            <a:alphaModFix/>
          </a:blip>
          <a:srcRect b="0" l="17755" r="17754" t="0"/>
          <a:stretch/>
        </p:blipFill>
        <p:spPr>
          <a:xfrm>
            <a:off x="0" y="3731242"/>
            <a:ext cx="5381110" cy="5559406"/>
          </a:xfrm>
          <a:prstGeom prst="rect">
            <a:avLst/>
          </a:prstGeom>
          <a:noFill/>
          <a:ln>
            <a:noFill/>
          </a:ln>
        </p:spPr>
      </p:pic>
      <p:sp>
        <p:nvSpPr>
          <p:cNvPr id="158" name="Google Shape;158;p4"/>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sp>
      <p:grpSp>
        <p:nvGrpSpPr>
          <p:cNvPr id="159" name="Google Shape;159;p4"/>
          <p:cNvGrpSpPr/>
          <p:nvPr/>
        </p:nvGrpSpPr>
        <p:grpSpPr>
          <a:xfrm>
            <a:off x="13986363" y="-4403682"/>
            <a:ext cx="4745284" cy="5432382"/>
            <a:chOff x="0" y="-38100"/>
            <a:chExt cx="1249787" cy="1430751"/>
          </a:xfrm>
        </p:grpSpPr>
        <p:sp>
          <p:nvSpPr>
            <p:cNvPr id="160" name="Google Shape;160;p4"/>
            <p:cNvSpPr/>
            <p:nvPr/>
          </p:nvSpPr>
          <p:spPr>
            <a:xfrm>
              <a:off x="0" y="0"/>
              <a:ext cx="1249787" cy="1392651"/>
            </a:xfrm>
            <a:custGeom>
              <a:rect b="b" l="l" r="r" t="t"/>
              <a:pathLst>
                <a:path extrusionOk="0" h="1392651" w="1249787">
                  <a:moveTo>
                    <a:pt x="0" y="0"/>
                  </a:moveTo>
                  <a:lnTo>
                    <a:pt x="1249787" y="0"/>
                  </a:lnTo>
                  <a:lnTo>
                    <a:pt x="1249787" y="1392651"/>
                  </a:lnTo>
                  <a:lnTo>
                    <a:pt x="0" y="1392651"/>
                  </a:lnTo>
                  <a:close/>
                </a:path>
              </a:pathLst>
            </a:custGeom>
            <a:solidFill>
              <a:srgbClr val="E8E8E8"/>
            </a:solidFill>
            <a:ln>
              <a:noFill/>
            </a:ln>
          </p:spPr>
        </p:sp>
        <p:sp>
          <p:nvSpPr>
            <p:cNvPr id="161" name="Google Shape;161;p4"/>
            <p:cNvSpPr txBox="1"/>
            <p:nvPr/>
          </p:nvSpPr>
          <p:spPr>
            <a:xfrm>
              <a:off x="0" y="-38100"/>
              <a:ext cx="1249787" cy="14307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4"/>
          <p:cNvGrpSpPr/>
          <p:nvPr/>
        </p:nvGrpSpPr>
        <p:grpSpPr>
          <a:xfrm>
            <a:off x="3820503" y="7101178"/>
            <a:ext cx="2266513" cy="1716316"/>
            <a:chOff x="0" y="-38100"/>
            <a:chExt cx="596942" cy="452034"/>
          </a:xfrm>
        </p:grpSpPr>
        <p:sp>
          <p:nvSpPr>
            <p:cNvPr id="163" name="Google Shape;163;p4"/>
            <p:cNvSpPr/>
            <p:nvPr/>
          </p:nvSpPr>
          <p:spPr>
            <a:xfrm>
              <a:off x="0" y="0"/>
              <a:ext cx="596942" cy="413934"/>
            </a:xfrm>
            <a:custGeom>
              <a:rect b="b" l="l" r="r" t="t"/>
              <a:pathLst>
                <a:path extrusionOk="0" h="413934" w="596942">
                  <a:moveTo>
                    <a:pt x="0" y="0"/>
                  </a:moveTo>
                  <a:lnTo>
                    <a:pt x="596942" y="0"/>
                  </a:lnTo>
                  <a:lnTo>
                    <a:pt x="596942" y="413934"/>
                  </a:lnTo>
                  <a:lnTo>
                    <a:pt x="0" y="413934"/>
                  </a:lnTo>
                  <a:close/>
                </a:path>
              </a:pathLst>
            </a:custGeom>
            <a:solidFill>
              <a:srgbClr val="FFFFFF"/>
            </a:solidFill>
            <a:ln>
              <a:noFill/>
            </a:ln>
          </p:spPr>
        </p:sp>
        <p:sp>
          <p:nvSpPr>
            <p:cNvPr id="164" name="Google Shape;164;p4"/>
            <p:cNvSpPr txBox="1"/>
            <p:nvPr/>
          </p:nvSpPr>
          <p:spPr>
            <a:xfrm>
              <a:off x="0" y="-38100"/>
              <a:ext cx="596942" cy="4520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4"/>
          <p:cNvSpPr txBox="1"/>
          <p:nvPr/>
        </p:nvSpPr>
        <p:spPr>
          <a:xfrm>
            <a:off x="6427092" y="7217003"/>
            <a:ext cx="10398040" cy="1541381"/>
          </a:xfrm>
          <a:prstGeom prst="rect">
            <a:avLst/>
          </a:prstGeom>
          <a:noFill/>
          <a:ln>
            <a:noFill/>
          </a:ln>
        </p:spPr>
        <p:txBody>
          <a:bodyPr anchorCtr="0" anchor="t" bIns="0" lIns="0" spcFirstLastPara="1" rIns="0" wrap="square" tIns="0">
            <a:spAutoFit/>
          </a:bodyPr>
          <a:lstStyle/>
          <a:p>
            <a:pPr indent="0" lvl="0" marL="0" marR="0" rtl="0" algn="l">
              <a:lnSpc>
                <a:spcPct val="171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           Second dataset du Forum Economique Mondial (WEF) : </a:t>
            </a:r>
            <a:endParaRPr/>
          </a:p>
          <a:p>
            <a:pPr indent="0" lvl="0" marL="0" marR="0" rtl="0" algn="l">
              <a:lnSpc>
                <a:spcPct val="129987"/>
              </a:lnSpc>
              <a:spcBef>
                <a:spcPts val="0"/>
              </a:spcBef>
              <a:spcAft>
                <a:spcPts val="0"/>
              </a:spcAft>
              <a:buNone/>
            </a:pPr>
            <a:r>
              <a:rPr b="0" i="0" lang="en-US" sz="2381" u="none" cap="none" strike="noStrike">
                <a:solidFill>
                  <a:srgbClr val="FFFFFF"/>
                </a:solidFill>
                <a:latin typeface="Arial"/>
                <a:ea typeface="Arial"/>
                <a:cs typeface="Arial"/>
                <a:sym typeface="Arial"/>
              </a:rPr>
              <a:t>Evalue sur plus de 160 critères la santé et compétitivité des économies mondiales de 2007 à 2017.</a:t>
            </a:r>
            <a:endParaRPr/>
          </a:p>
        </p:txBody>
      </p:sp>
      <p:pic>
        <p:nvPicPr>
          <p:cNvPr id="166" name="Google Shape;166;p4"/>
          <p:cNvPicPr preferRelativeResize="0"/>
          <p:nvPr/>
        </p:nvPicPr>
        <p:blipFill rotWithShape="1">
          <a:blip r:embed="rId5">
            <a:alphaModFix/>
          </a:blip>
          <a:srcRect b="0" l="0" r="0" t="0"/>
          <a:stretch/>
        </p:blipFill>
        <p:spPr>
          <a:xfrm>
            <a:off x="6419063" y="7271943"/>
            <a:ext cx="695963" cy="695963"/>
          </a:xfrm>
          <a:prstGeom prst="rect">
            <a:avLst/>
          </a:prstGeom>
          <a:noFill/>
          <a:ln>
            <a:noFill/>
          </a:ln>
        </p:spPr>
      </p:pic>
      <p:sp>
        <p:nvSpPr>
          <p:cNvPr id="167" name="Google Shape;167;p4"/>
          <p:cNvSpPr/>
          <p:nvPr/>
        </p:nvSpPr>
        <p:spPr>
          <a:xfrm>
            <a:off x="4634074" y="7655256"/>
            <a:ext cx="1218220" cy="752822"/>
          </a:xfrm>
          <a:custGeom>
            <a:rect b="b" l="l" r="r" t="t"/>
            <a:pathLst>
              <a:path extrusionOk="0" h="752822" w="1218220">
                <a:moveTo>
                  <a:pt x="0" y="0"/>
                </a:moveTo>
                <a:lnTo>
                  <a:pt x="1218220" y="0"/>
                </a:lnTo>
                <a:lnTo>
                  <a:pt x="1218220" y="752822"/>
                </a:lnTo>
                <a:lnTo>
                  <a:pt x="0" y="752822"/>
                </a:lnTo>
                <a:lnTo>
                  <a:pt x="0" y="0"/>
                </a:lnTo>
                <a:close/>
              </a:path>
            </a:pathLst>
          </a:custGeom>
          <a:blipFill rotWithShape="1">
            <a:blip r:embed="rId6">
              <a:alphaModFix/>
            </a:blip>
            <a:stretch>
              <a:fillRect b="0" l="0" r="0" t="0"/>
            </a:stretch>
          </a:blipFill>
          <a:ln>
            <a:noFill/>
          </a:ln>
        </p:spPr>
      </p:sp>
      <p:sp>
        <p:nvSpPr>
          <p:cNvPr id="168" name="Google Shape;168;p4"/>
          <p:cNvSpPr txBox="1"/>
          <p:nvPr/>
        </p:nvSpPr>
        <p:spPr>
          <a:xfrm>
            <a:off x="2147062" y="1334598"/>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Indicateurs</a:t>
            </a:r>
            <a:endParaRPr/>
          </a:p>
        </p:txBody>
      </p:sp>
      <p:sp>
        <p:nvSpPr>
          <p:cNvPr id="169" name="Google Shape;169;p4"/>
          <p:cNvSpPr txBox="1"/>
          <p:nvPr/>
        </p:nvSpPr>
        <p:spPr>
          <a:xfrm>
            <a:off x="6004040" y="3721717"/>
            <a:ext cx="10830369" cy="2322449"/>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79" u="none" cap="none" strike="noStrike">
                <a:solidFill>
                  <a:srgbClr val="FFFFFF"/>
                </a:solidFill>
                <a:latin typeface="Arial"/>
                <a:ea typeface="Arial"/>
                <a:cs typeface="Arial"/>
                <a:sym typeface="Arial"/>
              </a:rPr>
              <a:t>Le PBI (Produit Intérieur Brut) : principal indicateur de la performance économique d’un pays et de son niveau de richesse.</a:t>
            </a:r>
            <a:endParaRPr/>
          </a:p>
          <a:p>
            <a:pPr indent="0" lvl="0" marL="0" marR="0" rtl="0" algn="l">
              <a:lnSpc>
                <a:spcPct val="130012"/>
              </a:lnSpc>
              <a:spcBef>
                <a:spcPts val="0"/>
              </a:spcBef>
              <a:spcAft>
                <a:spcPts val="0"/>
              </a:spcAft>
              <a:buNone/>
            </a:pPr>
            <a:r>
              <a:t/>
            </a:r>
            <a:endParaRPr b="0" i="0" sz="2379" u="none" cap="none" strike="noStrike">
              <a:solidFill>
                <a:srgbClr val="FFFFFF"/>
              </a:solidFill>
              <a:latin typeface="Arial"/>
              <a:ea typeface="Arial"/>
              <a:cs typeface="Arial"/>
              <a:sym typeface="Arial"/>
            </a:endParaRPr>
          </a:p>
          <a:p>
            <a:pPr indent="0" lvl="0" marL="0" marR="0" rtl="0" algn="l">
              <a:lnSpc>
                <a:spcPct val="130012"/>
              </a:lnSpc>
              <a:spcBef>
                <a:spcPts val="0"/>
              </a:spcBef>
              <a:spcAft>
                <a:spcPts val="0"/>
              </a:spcAft>
              <a:buNone/>
            </a:pPr>
            <a:r>
              <a:rPr b="0" i="0" lang="en-US" sz="2379" u="none" cap="none" strike="noStrike">
                <a:solidFill>
                  <a:srgbClr val="FFFFFF"/>
                </a:solidFill>
                <a:latin typeface="Arial"/>
                <a:ea typeface="Arial"/>
                <a:cs typeface="Arial"/>
                <a:sym typeface="Arial"/>
              </a:rPr>
              <a:t>Le GCI (Global Competitivness Index) : indice de mesure de la capacité d’un pays à fournir des niveaux élevés de prospérité à ses citoyens. Le GCI repose sur 12 pilliers de notation.</a:t>
            </a:r>
            <a:endParaRPr/>
          </a:p>
        </p:txBody>
      </p:sp>
      <p:sp>
        <p:nvSpPr>
          <p:cNvPr id="170" name="Google Shape;170;p4"/>
          <p:cNvSpPr txBox="1"/>
          <p:nvPr/>
        </p:nvSpPr>
        <p:spPr>
          <a:xfrm>
            <a:off x="6004040" y="2011535"/>
            <a:ext cx="12071026" cy="719582"/>
          </a:xfrm>
          <a:prstGeom prst="rect">
            <a:avLst/>
          </a:prstGeom>
          <a:noFill/>
          <a:ln>
            <a:noFill/>
          </a:ln>
        </p:spPr>
        <p:txBody>
          <a:bodyPr anchorCtr="0" anchor="t" bIns="0" lIns="0" spcFirstLastPara="1" rIns="0" wrap="square" tIns="0">
            <a:spAutoFit/>
          </a:bodyPr>
          <a:lstStyle/>
          <a:p>
            <a:pPr indent="0" lvl="0" marL="0" marR="0" rtl="0" algn="l">
              <a:lnSpc>
                <a:spcPct val="124005"/>
              </a:lnSpc>
              <a:spcBef>
                <a:spcPts val="0"/>
              </a:spcBef>
              <a:spcAft>
                <a:spcPts val="0"/>
              </a:spcAft>
              <a:buNone/>
            </a:pPr>
            <a:r>
              <a:rPr b="0" i="0" lang="en-US" sz="4599" u="none" cap="none" strike="noStrike">
                <a:solidFill>
                  <a:srgbClr val="487307"/>
                </a:solidFill>
                <a:latin typeface="Yeseva One"/>
                <a:ea typeface="Yeseva One"/>
                <a:cs typeface="Yeseva One"/>
                <a:sym typeface="Yeseva One"/>
              </a:rPr>
              <a:t>LES INDICATEURS DE SANTÉ</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348" name="Shape 1348"/>
        <p:cNvGrpSpPr/>
        <p:nvPr/>
      </p:nvGrpSpPr>
      <p:grpSpPr>
        <a:xfrm>
          <a:off x="0" y="0"/>
          <a:ext cx="0" cy="0"/>
          <a:chOff x="0" y="0"/>
          <a:chExt cx="0" cy="0"/>
        </a:xfrm>
      </p:grpSpPr>
      <p:sp>
        <p:nvSpPr>
          <p:cNvPr id="1349" name="Google Shape;1349;p40"/>
          <p:cNvSpPr/>
          <p:nvPr/>
        </p:nvSpPr>
        <p:spPr>
          <a:xfrm>
            <a:off x="0" y="0"/>
            <a:ext cx="5765302" cy="4323976"/>
          </a:xfrm>
          <a:custGeom>
            <a:rect b="b" l="l" r="r" t="t"/>
            <a:pathLst>
              <a:path extrusionOk="0" h="4323976" w="5765302">
                <a:moveTo>
                  <a:pt x="0" y="0"/>
                </a:moveTo>
                <a:lnTo>
                  <a:pt x="5765302" y="0"/>
                </a:lnTo>
                <a:lnTo>
                  <a:pt x="5765302" y="4323976"/>
                </a:lnTo>
                <a:lnTo>
                  <a:pt x="0" y="4323976"/>
                </a:lnTo>
                <a:lnTo>
                  <a:pt x="0" y="0"/>
                </a:lnTo>
                <a:close/>
              </a:path>
            </a:pathLst>
          </a:custGeom>
          <a:blipFill rotWithShape="1">
            <a:blip r:embed="rId3">
              <a:alphaModFix/>
            </a:blip>
            <a:stretch>
              <a:fillRect b="0" l="0" r="0" t="0"/>
            </a:stretch>
          </a:blipFill>
          <a:ln>
            <a:noFill/>
          </a:ln>
        </p:spPr>
      </p:sp>
      <p:sp>
        <p:nvSpPr>
          <p:cNvPr id="1350" name="Google Shape;1350;p40"/>
          <p:cNvSpPr/>
          <p:nvPr/>
        </p:nvSpPr>
        <p:spPr>
          <a:xfrm>
            <a:off x="0" y="5690792"/>
            <a:ext cx="6128277" cy="4596208"/>
          </a:xfrm>
          <a:custGeom>
            <a:rect b="b" l="l" r="r" t="t"/>
            <a:pathLst>
              <a:path extrusionOk="0" h="4596208" w="6128277">
                <a:moveTo>
                  <a:pt x="0" y="0"/>
                </a:moveTo>
                <a:lnTo>
                  <a:pt x="6128277" y="0"/>
                </a:lnTo>
                <a:lnTo>
                  <a:pt x="6128277" y="4596208"/>
                </a:lnTo>
                <a:lnTo>
                  <a:pt x="0" y="4596208"/>
                </a:lnTo>
                <a:lnTo>
                  <a:pt x="0" y="0"/>
                </a:lnTo>
                <a:close/>
              </a:path>
            </a:pathLst>
          </a:custGeom>
          <a:blipFill rotWithShape="1">
            <a:blip r:embed="rId4">
              <a:alphaModFix/>
            </a:blip>
            <a:stretch>
              <a:fillRect b="0" l="0" r="0" t="0"/>
            </a:stretch>
          </a:blipFill>
          <a:ln>
            <a:noFill/>
          </a:ln>
        </p:spPr>
      </p:sp>
      <p:sp>
        <p:nvSpPr>
          <p:cNvPr id="1351" name="Google Shape;1351;p40"/>
          <p:cNvSpPr/>
          <p:nvPr/>
        </p:nvSpPr>
        <p:spPr>
          <a:xfrm>
            <a:off x="4996421" y="4065631"/>
            <a:ext cx="4147579" cy="6221369"/>
          </a:xfrm>
          <a:custGeom>
            <a:rect b="b" l="l" r="r" t="t"/>
            <a:pathLst>
              <a:path extrusionOk="0" h="6221369" w="4147579">
                <a:moveTo>
                  <a:pt x="0" y="0"/>
                </a:moveTo>
                <a:lnTo>
                  <a:pt x="4147579" y="0"/>
                </a:lnTo>
                <a:lnTo>
                  <a:pt x="4147579" y="6221369"/>
                </a:lnTo>
                <a:lnTo>
                  <a:pt x="0" y="6221369"/>
                </a:lnTo>
                <a:lnTo>
                  <a:pt x="0" y="0"/>
                </a:lnTo>
                <a:close/>
              </a:path>
            </a:pathLst>
          </a:custGeom>
          <a:blipFill rotWithShape="1">
            <a:blip r:embed="rId5">
              <a:alphaModFix/>
            </a:blip>
            <a:stretch>
              <a:fillRect b="0" l="0" r="0" t="0"/>
            </a:stretch>
          </a:blipFill>
          <a:ln>
            <a:noFill/>
          </a:ln>
        </p:spPr>
      </p:sp>
      <p:sp>
        <p:nvSpPr>
          <p:cNvPr id="1352" name="Google Shape;1352;p40"/>
          <p:cNvSpPr/>
          <p:nvPr/>
        </p:nvSpPr>
        <p:spPr>
          <a:xfrm>
            <a:off x="4363555" y="424"/>
            <a:ext cx="3529444" cy="5297477"/>
          </a:xfrm>
          <a:custGeom>
            <a:rect b="b" l="l" r="r" t="t"/>
            <a:pathLst>
              <a:path extrusionOk="0" h="5297477" w="3529444">
                <a:moveTo>
                  <a:pt x="0" y="0"/>
                </a:moveTo>
                <a:lnTo>
                  <a:pt x="3529444" y="0"/>
                </a:lnTo>
                <a:lnTo>
                  <a:pt x="3529444" y="5297477"/>
                </a:lnTo>
                <a:lnTo>
                  <a:pt x="0" y="5297477"/>
                </a:lnTo>
                <a:lnTo>
                  <a:pt x="0" y="0"/>
                </a:lnTo>
                <a:close/>
              </a:path>
            </a:pathLst>
          </a:custGeom>
          <a:blipFill rotWithShape="1">
            <a:blip r:embed="rId6">
              <a:alphaModFix/>
            </a:blip>
            <a:stretch>
              <a:fillRect b="0" l="0" r="0" t="0"/>
            </a:stretch>
          </a:blipFill>
          <a:ln>
            <a:noFill/>
          </a:ln>
        </p:spPr>
      </p:sp>
      <p:sp>
        <p:nvSpPr>
          <p:cNvPr id="1353" name="Google Shape;1353;p40"/>
          <p:cNvSpPr/>
          <p:nvPr/>
        </p:nvSpPr>
        <p:spPr>
          <a:xfrm>
            <a:off x="9816675" y="-172848"/>
            <a:ext cx="8471325" cy="5644020"/>
          </a:xfrm>
          <a:custGeom>
            <a:rect b="b" l="l" r="r" t="t"/>
            <a:pathLst>
              <a:path extrusionOk="0" h="5644020" w="8471325">
                <a:moveTo>
                  <a:pt x="0" y="0"/>
                </a:moveTo>
                <a:lnTo>
                  <a:pt x="8471325" y="0"/>
                </a:lnTo>
                <a:lnTo>
                  <a:pt x="8471325" y="5644020"/>
                </a:lnTo>
                <a:lnTo>
                  <a:pt x="0" y="5644020"/>
                </a:lnTo>
                <a:lnTo>
                  <a:pt x="0" y="0"/>
                </a:lnTo>
                <a:close/>
              </a:path>
            </a:pathLst>
          </a:custGeom>
          <a:blipFill rotWithShape="1">
            <a:blip r:embed="rId7">
              <a:alphaModFix/>
            </a:blip>
            <a:stretch>
              <a:fillRect b="0" l="0" r="0" t="0"/>
            </a:stretch>
          </a:blipFill>
          <a:ln>
            <a:noFill/>
          </a:ln>
        </p:spPr>
      </p:sp>
      <p:sp>
        <p:nvSpPr>
          <p:cNvPr id="1354" name="Google Shape;1354;p40"/>
          <p:cNvSpPr/>
          <p:nvPr/>
        </p:nvSpPr>
        <p:spPr>
          <a:xfrm>
            <a:off x="9321398" y="4065631"/>
            <a:ext cx="4144987" cy="6221369"/>
          </a:xfrm>
          <a:custGeom>
            <a:rect b="b" l="l" r="r" t="t"/>
            <a:pathLst>
              <a:path extrusionOk="0" h="6221369" w="4144987">
                <a:moveTo>
                  <a:pt x="0" y="0"/>
                </a:moveTo>
                <a:lnTo>
                  <a:pt x="4144987" y="0"/>
                </a:lnTo>
                <a:lnTo>
                  <a:pt x="4144987" y="6221369"/>
                </a:lnTo>
                <a:lnTo>
                  <a:pt x="0" y="6221369"/>
                </a:lnTo>
                <a:lnTo>
                  <a:pt x="0" y="0"/>
                </a:lnTo>
                <a:close/>
              </a:path>
            </a:pathLst>
          </a:custGeom>
          <a:blipFill rotWithShape="1">
            <a:blip r:embed="rId8">
              <a:alphaModFix/>
            </a:blip>
            <a:stretch>
              <a:fillRect b="0" l="0" r="0" t="0"/>
            </a:stretch>
          </a:blipFill>
          <a:ln>
            <a:noFill/>
          </a:ln>
        </p:spPr>
      </p:sp>
      <p:sp>
        <p:nvSpPr>
          <p:cNvPr id="1355" name="Google Shape;1355;p40"/>
          <p:cNvSpPr/>
          <p:nvPr/>
        </p:nvSpPr>
        <p:spPr>
          <a:xfrm>
            <a:off x="6749611" y="325151"/>
            <a:ext cx="6245725" cy="4161214"/>
          </a:xfrm>
          <a:custGeom>
            <a:rect b="b" l="l" r="r" t="t"/>
            <a:pathLst>
              <a:path extrusionOk="0" h="4161214" w="6245725">
                <a:moveTo>
                  <a:pt x="0" y="0"/>
                </a:moveTo>
                <a:lnTo>
                  <a:pt x="6245725" y="0"/>
                </a:lnTo>
                <a:lnTo>
                  <a:pt x="6245725" y="4161214"/>
                </a:lnTo>
                <a:lnTo>
                  <a:pt x="0" y="4161214"/>
                </a:lnTo>
                <a:lnTo>
                  <a:pt x="0" y="0"/>
                </a:lnTo>
                <a:close/>
              </a:path>
            </a:pathLst>
          </a:custGeom>
          <a:blipFill rotWithShape="1">
            <a:blip r:embed="rId9">
              <a:alphaModFix/>
            </a:blip>
            <a:stretch>
              <a:fillRect b="0" l="0" r="0" t="0"/>
            </a:stretch>
          </a:blipFill>
          <a:ln>
            <a:noFill/>
          </a:ln>
        </p:spPr>
      </p:sp>
      <p:sp>
        <p:nvSpPr>
          <p:cNvPr id="1356" name="Google Shape;1356;p40"/>
          <p:cNvSpPr/>
          <p:nvPr/>
        </p:nvSpPr>
        <p:spPr>
          <a:xfrm>
            <a:off x="12746499" y="6165098"/>
            <a:ext cx="5541501" cy="3892904"/>
          </a:xfrm>
          <a:custGeom>
            <a:rect b="b" l="l" r="r" t="t"/>
            <a:pathLst>
              <a:path extrusionOk="0" h="3892904" w="5541501">
                <a:moveTo>
                  <a:pt x="0" y="0"/>
                </a:moveTo>
                <a:lnTo>
                  <a:pt x="5541501" y="0"/>
                </a:lnTo>
                <a:lnTo>
                  <a:pt x="5541501" y="3892904"/>
                </a:lnTo>
                <a:lnTo>
                  <a:pt x="0" y="3892904"/>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360" name="Shape 1360"/>
        <p:cNvGrpSpPr/>
        <p:nvPr/>
      </p:nvGrpSpPr>
      <p:grpSpPr>
        <a:xfrm>
          <a:off x="0" y="0"/>
          <a:ext cx="0" cy="0"/>
          <a:chOff x="0" y="0"/>
          <a:chExt cx="0" cy="0"/>
        </a:xfrm>
      </p:grpSpPr>
      <p:pic>
        <p:nvPicPr>
          <p:cNvPr id="1361" name="Google Shape;1361;p41"/>
          <p:cNvPicPr preferRelativeResize="0"/>
          <p:nvPr/>
        </p:nvPicPr>
        <p:blipFill rotWithShape="1">
          <a:blip r:embed="rId3">
            <a:alphaModFix/>
          </a:blip>
          <a:srcRect b="0" l="0" r="0" t="0"/>
          <a:stretch/>
        </p:blipFill>
        <p:spPr>
          <a:xfrm>
            <a:off x="207182" y="0"/>
            <a:ext cx="3576064" cy="3929741"/>
          </a:xfrm>
          <a:prstGeom prst="rect">
            <a:avLst/>
          </a:prstGeom>
          <a:noFill/>
          <a:ln>
            <a:noFill/>
          </a:ln>
        </p:spPr>
      </p:pic>
      <p:pic>
        <p:nvPicPr>
          <p:cNvPr id="1362" name="Google Shape;1362;p41"/>
          <p:cNvPicPr preferRelativeResize="0"/>
          <p:nvPr/>
        </p:nvPicPr>
        <p:blipFill rotWithShape="1">
          <a:blip r:embed="rId4">
            <a:alphaModFix/>
          </a:blip>
          <a:srcRect b="0" l="0" r="0" t="0"/>
          <a:stretch/>
        </p:blipFill>
        <p:spPr>
          <a:xfrm>
            <a:off x="3783246" y="0"/>
            <a:ext cx="3911236" cy="3363663"/>
          </a:xfrm>
          <a:prstGeom prst="rect">
            <a:avLst/>
          </a:prstGeom>
          <a:noFill/>
          <a:ln>
            <a:noFill/>
          </a:ln>
        </p:spPr>
      </p:pic>
      <p:pic>
        <p:nvPicPr>
          <p:cNvPr id="1363" name="Google Shape;1363;p41"/>
          <p:cNvPicPr preferRelativeResize="0"/>
          <p:nvPr/>
        </p:nvPicPr>
        <p:blipFill rotWithShape="1">
          <a:blip r:embed="rId5">
            <a:alphaModFix/>
          </a:blip>
          <a:srcRect b="0" l="0" r="0" t="0"/>
          <a:stretch/>
        </p:blipFill>
        <p:spPr>
          <a:xfrm>
            <a:off x="8460043" y="51842"/>
            <a:ext cx="4192322" cy="3877898"/>
          </a:xfrm>
          <a:prstGeom prst="rect">
            <a:avLst/>
          </a:prstGeom>
          <a:noFill/>
          <a:ln>
            <a:noFill/>
          </a:ln>
        </p:spPr>
      </p:pic>
      <p:sp>
        <p:nvSpPr>
          <p:cNvPr id="1364" name="Google Shape;1364;p41"/>
          <p:cNvSpPr/>
          <p:nvPr/>
        </p:nvSpPr>
        <p:spPr>
          <a:xfrm>
            <a:off x="13414365" y="193873"/>
            <a:ext cx="3475581" cy="3541994"/>
          </a:xfrm>
          <a:custGeom>
            <a:rect b="b" l="l" r="r" t="t"/>
            <a:pathLst>
              <a:path extrusionOk="0" h="3541994" w="3475581">
                <a:moveTo>
                  <a:pt x="0" y="0"/>
                </a:moveTo>
                <a:lnTo>
                  <a:pt x="3475582" y="0"/>
                </a:lnTo>
                <a:lnTo>
                  <a:pt x="3475582" y="3541994"/>
                </a:lnTo>
                <a:lnTo>
                  <a:pt x="0" y="3541994"/>
                </a:lnTo>
                <a:lnTo>
                  <a:pt x="0" y="0"/>
                </a:lnTo>
                <a:close/>
              </a:path>
            </a:pathLst>
          </a:custGeom>
          <a:blipFill rotWithShape="1">
            <a:blip r:embed="rId6">
              <a:alphaModFix/>
            </a:blip>
            <a:stretch>
              <a:fillRect b="0" l="0" r="0" t="0"/>
            </a:stretch>
          </a:blipFill>
          <a:ln>
            <a:noFill/>
          </a:ln>
        </p:spPr>
      </p:sp>
      <p:sp>
        <p:nvSpPr>
          <p:cNvPr id="1365" name="Google Shape;1365;p41"/>
          <p:cNvSpPr/>
          <p:nvPr/>
        </p:nvSpPr>
        <p:spPr>
          <a:xfrm>
            <a:off x="8829956" y="4441116"/>
            <a:ext cx="3094128" cy="2677827"/>
          </a:xfrm>
          <a:custGeom>
            <a:rect b="b" l="l" r="r" t="t"/>
            <a:pathLst>
              <a:path extrusionOk="0" h="2677827" w="3094128">
                <a:moveTo>
                  <a:pt x="0" y="0"/>
                </a:moveTo>
                <a:lnTo>
                  <a:pt x="3094129" y="0"/>
                </a:lnTo>
                <a:lnTo>
                  <a:pt x="3094129" y="2677827"/>
                </a:lnTo>
                <a:lnTo>
                  <a:pt x="0" y="2677827"/>
                </a:lnTo>
                <a:lnTo>
                  <a:pt x="0" y="0"/>
                </a:lnTo>
                <a:close/>
              </a:path>
            </a:pathLst>
          </a:custGeom>
          <a:blipFill rotWithShape="1">
            <a:blip r:embed="rId7">
              <a:alphaModFix/>
            </a:blip>
            <a:stretch>
              <a:fillRect b="0" l="0" r="0" t="0"/>
            </a:stretch>
          </a:blipFill>
          <a:ln>
            <a:noFill/>
          </a:ln>
        </p:spPr>
      </p:sp>
      <p:sp>
        <p:nvSpPr>
          <p:cNvPr id="1366" name="Google Shape;1366;p41"/>
          <p:cNvSpPr/>
          <p:nvPr/>
        </p:nvSpPr>
        <p:spPr>
          <a:xfrm>
            <a:off x="5503353" y="7200900"/>
            <a:ext cx="2526798" cy="2209800"/>
          </a:xfrm>
          <a:custGeom>
            <a:rect b="b" l="l" r="r" t="t"/>
            <a:pathLst>
              <a:path extrusionOk="0" h="2209800" w="2526798">
                <a:moveTo>
                  <a:pt x="0" y="0"/>
                </a:moveTo>
                <a:lnTo>
                  <a:pt x="2526798" y="0"/>
                </a:lnTo>
                <a:lnTo>
                  <a:pt x="2526798" y="2209800"/>
                </a:lnTo>
                <a:lnTo>
                  <a:pt x="0" y="2209800"/>
                </a:lnTo>
                <a:lnTo>
                  <a:pt x="0" y="0"/>
                </a:lnTo>
                <a:close/>
              </a:path>
            </a:pathLst>
          </a:custGeom>
          <a:blipFill rotWithShape="1">
            <a:blip r:embed="rId8">
              <a:alphaModFix/>
            </a:blip>
            <a:stretch>
              <a:fillRect b="0" l="0" r="0" t="0"/>
            </a:stretch>
          </a:blipFill>
          <a:ln>
            <a:noFill/>
          </a:ln>
        </p:spPr>
      </p:sp>
      <p:sp>
        <p:nvSpPr>
          <p:cNvPr id="1367" name="Google Shape;1367;p41"/>
          <p:cNvSpPr/>
          <p:nvPr/>
        </p:nvSpPr>
        <p:spPr>
          <a:xfrm>
            <a:off x="10377021" y="8156760"/>
            <a:ext cx="1672997" cy="1729602"/>
          </a:xfrm>
          <a:custGeom>
            <a:rect b="b" l="l" r="r" t="t"/>
            <a:pathLst>
              <a:path extrusionOk="0" h="1729602" w="1672997">
                <a:moveTo>
                  <a:pt x="0" y="0"/>
                </a:moveTo>
                <a:lnTo>
                  <a:pt x="1672996" y="0"/>
                </a:lnTo>
                <a:lnTo>
                  <a:pt x="1672996" y="1729602"/>
                </a:lnTo>
                <a:lnTo>
                  <a:pt x="0" y="1729602"/>
                </a:lnTo>
                <a:lnTo>
                  <a:pt x="0" y="0"/>
                </a:lnTo>
                <a:close/>
              </a:path>
            </a:pathLst>
          </a:custGeom>
          <a:blipFill rotWithShape="1">
            <a:blip r:embed="rId9">
              <a:alphaModFix/>
            </a:blip>
            <a:stretch>
              <a:fillRect b="0" l="0" r="0" t="0"/>
            </a:stretch>
          </a:blipFill>
          <a:ln>
            <a:noFill/>
          </a:ln>
        </p:spPr>
      </p:sp>
      <p:sp>
        <p:nvSpPr>
          <p:cNvPr id="1368" name="Google Shape;1368;p41"/>
          <p:cNvSpPr/>
          <p:nvPr/>
        </p:nvSpPr>
        <p:spPr>
          <a:xfrm>
            <a:off x="13852402" y="5143500"/>
            <a:ext cx="1630337" cy="1630337"/>
          </a:xfrm>
          <a:custGeom>
            <a:rect b="b" l="l" r="r" t="t"/>
            <a:pathLst>
              <a:path extrusionOk="0" h="1630337" w="1630337">
                <a:moveTo>
                  <a:pt x="0" y="0"/>
                </a:moveTo>
                <a:lnTo>
                  <a:pt x="1630337" y="0"/>
                </a:lnTo>
                <a:lnTo>
                  <a:pt x="1630337" y="1630337"/>
                </a:lnTo>
                <a:lnTo>
                  <a:pt x="0" y="1630337"/>
                </a:lnTo>
                <a:lnTo>
                  <a:pt x="0" y="0"/>
                </a:lnTo>
                <a:close/>
              </a:path>
            </a:pathLst>
          </a:custGeom>
          <a:blipFill rotWithShape="1">
            <a:blip r:embed="rId10">
              <a:alphaModFix/>
            </a:blip>
            <a:stretch>
              <a:fillRect b="0" l="0" r="0" t="0"/>
            </a:stretch>
          </a:blipFill>
          <a:ln>
            <a:noFill/>
          </a:ln>
        </p:spPr>
      </p:sp>
      <p:sp>
        <p:nvSpPr>
          <p:cNvPr id="1369" name="Google Shape;1369;p41"/>
          <p:cNvSpPr/>
          <p:nvPr/>
        </p:nvSpPr>
        <p:spPr>
          <a:xfrm>
            <a:off x="13141233" y="7544856"/>
            <a:ext cx="4683012" cy="2341506"/>
          </a:xfrm>
          <a:custGeom>
            <a:rect b="b" l="l" r="r" t="t"/>
            <a:pathLst>
              <a:path extrusionOk="0" h="2341506" w="4683012">
                <a:moveTo>
                  <a:pt x="0" y="0"/>
                </a:moveTo>
                <a:lnTo>
                  <a:pt x="4683012" y="0"/>
                </a:lnTo>
                <a:lnTo>
                  <a:pt x="4683012" y="2341506"/>
                </a:lnTo>
                <a:lnTo>
                  <a:pt x="0" y="2341506"/>
                </a:lnTo>
                <a:lnTo>
                  <a:pt x="0" y="0"/>
                </a:lnTo>
                <a:close/>
              </a:path>
            </a:pathLst>
          </a:custGeom>
          <a:blipFill rotWithShape="1">
            <a:blip r:embed="rId11">
              <a:alphaModFix/>
            </a:blip>
            <a:stretch>
              <a:fillRect b="0" l="0" r="0" t="0"/>
            </a:stretch>
          </a:blipFill>
          <a:ln>
            <a:noFill/>
          </a:ln>
        </p:spPr>
      </p:sp>
      <p:sp>
        <p:nvSpPr>
          <p:cNvPr id="1370" name="Google Shape;1370;p41"/>
          <p:cNvSpPr/>
          <p:nvPr/>
        </p:nvSpPr>
        <p:spPr>
          <a:xfrm>
            <a:off x="849124" y="5143500"/>
            <a:ext cx="2292181" cy="1975443"/>
          </a:xfrm>
          <a:custGeom>
            <a:rect b="b" l="l" r="r" t="t"/>
            <a:pathLst>
              <a:path extrusionOk="0" h="1975443" w="2292181">
                <a:moveTo>
                  <a:pt x="0" y="0"/>
                </a:moveTo>
                <a:lnTo>
                  <a:pt x="2292180" y="0"/>
                </a:lnTo>
                <a:lnTo>
                  <a:pt x="2292180" y="1975443"/>
                </a:lnTo>
                <a:lnTo>
                  <a:pt x="0" y="1975443"/>
                </a:lnTo>
                <a:lnTo>
                  <a:pt x="0" y="0"/>
                </a:lnTo>
                <a:close/>
              </a:path>
            </a:pathLst>
          </a:custGeom>
          <a:blipFill rotWithShape="1">
            <a:blip r:embed="rId12">
              <a:alphaModFix/>
            </a:blip>
            <a:stretch>
              <a:fillRect b="0" l="0" r="0" t="0"/>
            </a:stretch>
          </a:blipFill>
          <a:ln>
            <a:noFill/>
          </a:ln>
        </p:spPr>
      </p:sp>
      <p:sp>
        <p:nvSpPr>
          <p:cNvPr id="1371" name="Google Shape;1371;p41"/>
          <p:cNvSpPr/>
          <p:nvPr/>
        </p:nvSpPr>
        <p:spPr>
          <a:xfrm>
            <a:off x="1728804" y="7868118"/>
            <a:ext cx="1651837" cy="1694982"/>
          </a:xfrm>
          <a:custGeom>
            <a:rect b="b" l="l" r="r" t="t"/>
            <a:pathLst>
              <a:path extrusionOk="0" h="1694982" w="1651837">
                <a:moveTo>
                  <a:pt x="0" y="0"/>
                </a:moveTo>
                <a:lnTo>
                  <a:pt x="1651837" y="0"/>
                </a:lnTo>
                <a:lnTo>
                  <a:pt x="1651837" y="1694982"/>
                </a:lnTo>
                <a:lnTo>
                  <a:pt x="0" y="1694982"/>
                </a:lnTo>
                <a:lnTo>
                  <a:pt x="0" y="0"/>
                </a:lnTo>
                <a:close/>
              </a:path>
            </a:pathLst>
          </a:custGeom>
          <a:blipFill rotWithShape="1">
            <a:blip r:embed="rId13">
              <a:alphaModFix/>
            </a:blip>
            <a:stretch>
              <a:fillRect b="0" l="0" r="0" t="0"/>
            </a:stretch>
          </a:blipFill>
          <a:ln>
            <a:noFill/>
          </a:ln>
        </p:spPr>
      </p:sp>
      <p:sp>
        <p:nvSpPr>
          <p:cNvPr id="1372" name="Google Shape;1372;p41"/>
          <p:cNvSpPr/>
          <p:nvPr/>
        </p:nvSpPr>
        <p:spPr>
          <a:xfrm>
            <a:off x="4097736" y="4441116"/>
            <a:ext cx="2811234" cy="2261839"/>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4">
              <a:alphaModFix/>
            </a:blip>
            <a:stretch>
              <a:fillRect b="0" l="0" r="0" t="0"/>
            </a:stretch>
          </a:blipFill>
          <a:ln>
            <a:noFill/>
          </a:ln>
        </p:spPr>
      </p:sp>
      <p:sp>
        <p:nvSpPr>
          <p:cNvPr id="1373" name="Google Shape;1373;p41"/>
          <p:cNvSpPr/>
          <p:nvPr/>
        </p:nvSpPr>
        <p:spPr>
          <a:xfrm>
            <a:off x="15152156" y="3371437"/>
            <a:ext cx="2619286" cy="2759784"/>
          </a:xfrm>
          <a:custGeom>
            <a:rect b="b" l="l" r="r" t="t"/>
            <a:pathLst>
              <a:path extrusionOk="0" h="2759784" w="2619286">
                <a:moveTo>
                  <a:pt x="0" y="0"/>
                </a:moveTo>
                <a:lnTo>
                  <a:pt x="2619286" y="0"/>
                </a:lnTo>
                <a:lnTo>
                  <a:pt x="2619286" y="2759785"/>
                </a:lnTo>
                <a:lnTo>
                  <a:pt x="0" y="2759785"/>
                </a:lnTo>
                <a:lnTo>
                  <a:pt x="0" y="0"/>
                </a:lnTo>
                <a:close/>
              </a:path>
            </a:pathLst>
          </a:custGeom>
          <a:blipFill rotWithShape="1">
            <a:blip r:embed="rId15">
              <a:alphaModFix/>
            </a:blip>
            <a:stretch>
              <a:fillRect b="0" l="0" r="0" t="0"/>
            </a:stretch>
          </a:blipFill>
          <a:ln>
            <a:noFill/>
          </a:ln>
        </p:spPr>
      </p:sp>
      <p:sp>
        <p:nvSpPr>
          <p:cNvPr id="1374" name="Google Shape;1374;p41"/>
          <p:cNvSpPr/>
          <p:nvPr/>
        </p:nvSpPr>
        <p:spPr>
          <a:xfrm>
            <a:off x="10127942" y="2383716"/>
            <a:ext cx="3592286" cy="2057400"/>
          </a:xfrm>
          <a:custGeom>
            <a:rect b="b" l="l" r="r" t="t"/>
            <a:pathLst>
              <a:path extrusionOk="0" h="2057400" w="3592286">
                <a:moveTo>
                  <a:pt x="0" y="0"/>
                </a:moveTo>
                <a:lnTo>
                  <a:pt x="3592286" y="0"/>
                </a:lnTo>
                <a:lnTo>
                  <a:pt x="3592286" y="2057400"/>
                </a:lnTo>
                <a:lnTo>
                  <a:pt x="0" y="2057400"/>
                </a:lnTo>
                <a:lnTo>
                  <a:pt x="0" y="0"/>
                </a:lnTo>
                <a:close/>
              </a:path>
            </a:pathLst>
          </a:custGeom>
          <a:blipFill rotWithShape="1">
            <a:blip r:embed="rId16">
              <a:alphaModFix/>
            </a:blip>
            <a:stretch>
              <a:fillRect b="0" l="0" r="0" t="0"/>
            </a:stretch>
          </a:blipFill>
          <a:ln>
            <a:noFill/>
          </a:ln>
        </p:spPr>
      </p:sp>
      <p:sp>
        <p:nvSpPr>
          <p:cNvPr id="1375" name="Google Shape;1375;p41"/>
          <p:cNvSpPr/>
          <p:nvPr/>
        </p:nvSpPr>
        <p:spPr>
          <a:xfrm>
            <a:off x="10392351" y="6555983"/>
            <a:ext cx="3882868" cy="1749817"/>
          </a:xfrm>
          <a:custGeom>
            <a:rect b="b" l="l" r="r" t="t"/>
            <a:pathLst>
              <a:path extrusionOk="0" h="1749817" w="3882868">
                <a:moveTo>
                  <a:pt x="0" y="0"/>
                </a:moveTo>
                <a:lnTo>
                  <a:pt x="3882868" y="0"/>
                </a:lnTo>
                <a:lnTo>
                  <a:pt x="3882868" y="1749817"/>
                </a:lnTo>
                <a:lnTo>
                  <a:pt x="0" y="1749817"/>
                </a:lnTo>
                <a:lnTo>
                  <a:pt x="0" y="0"/>
                </a:lnTo>
                <a:close/>
              </a:path>
            </a:pathLst>
          </a:custGeom>
          <a:blipFill rotWithShape="1">
            <a:blip r:embed="rId17">
              <a:alphaModFix/>
            </a:blip>
            <a:stretch>
              <a:fillRect b="0" l="0" r="0" t="0"/>
            </a:stretch>
          </a:blipFill>
          <a:ln>
            <a:noFill/>
          </a:ln>
        </p:spPr>
      </p:sp>
      <p:pic>
        <p:nvPicPr>
          <p:cNvPr id="1376" name="Google Shape;1376;p41"/>
          <p:cNvPicPr preferRelativeResize="0"/>
          <p:nvPr/>
        </p:nvPicPr>
        <p:blipFill rotWithShape="1">
          <a:blip r:embed="rId18">
            <a:alphaModFix/>
          </a:blip>
          <a:srcRect b="0" l="0" r="0" t="0"/>
          <a:stretch/>
        </p:blipFill>
        <p:spPr>
          <a:xfrm>
            <a:off x="1960596" y="6137688"/>
            <a:ext cx="3645300" cy="2126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7B54"/>
        </a:solidFill>
      </p:bgPr>
    </p:bg>
    <p:spTree>
      <p:nvGrpSpPr>
        <p:cNvPr id="1380" name="Shape 1380"/>
        <p:cNvGrpSpPr/>
        <p:nvPr/>
      </p:nvGrpSpPr>
      <p:grpSpPr>
        <a:xfrm>
          <a:off x="0" y="0"/>
          <a:ext cx="0" cy="0"/>
          <a:chOff x="0" y="0"/>
          <a:chExt cx="0" cy="0"/>
        </a:xfrm>
      </p:grpSpPr>
      <p:sp>
        <p:nvSpPr>
          <p:cNvPr id="1381" name="Google Shape;1381;p42"/>
          <p:cNvSpPr/>
          <p:nvPr/>
        </p:nvSpPr>
        <p:spPr>
          <a:xfrm>
            <a:off x="300265" y="232443"/>
            <a:ext cx="4493948" cy="2853657"/>
          </a:xfrm>
          <a:custGeom>
            <a:rect b="b" l="l" r="r" t="t"/>
            <a:pathLst>
              <a:path extrusionOk="0" h="2853657" w="4493948">
                <a:moveTo>
                  <a:pt x="0" y="0"/>
                </a:moveTo>
                <a:lnTo>
                  <a:pt x="4493948" y="0"/>
                </a:lnTo>
                <a:lnTo>
                  <a:pt x="4493948" y="2853657"/>
                </a:lnTo>
                <a:lnTo>
                  <a:pt x="0" y="2853657"/>
                </a:lnTo>
                <a:lnTo>
                  <a:pt x="0" y="0"/>
                </a:lnTo>
                <a:close/>
              </a:path>
            </a:pathLst>
          </a:custGeom>
          <a:blipFill rotWithShape="1">
            <a:blip r:embed="rId3">
              <a:alphaModFix/>
            </a:blip>
            <a:stretch>
              <a:fillRect b="0" l="0" r="0" t="0"/>
            </a:stretch>
          </a:blipFill>
          <a:ln>
            <a:noFill/>
          </a:ln>
        </p:spPr>
      </p:sp>
      <p:sp>
        <p:nvSpPr>
          <p:cNvPr id="1382" name="Google Shape;1382;p42"/>
          <p:cNvSpPr/>
          <p:nvPr/>
        </p:nvSpPr>
        <p:spPr>
          <a:xfrm>
            <a:off x="300265" y="3381061"/>
            <a:ext cx="5550988" cy="3524877"/>
          </a:xfrm>
          <a:custGeom>
            <a:rect b="b" l="l" r="r" t="t"/>
            <a:pathLst>
              <a:path extrusionOk="0" h="3524877" w="5550988">
                <a:moveTo>
                  <a:pt x="0" y="0"/>
                </a:moveTo>
                <a:lnTo>
                  <a:pt x="5550988" y="0"/>
                </a:lnTo>
                <a:lnTo>
                  <a:pt x="5550988" y="3524878"/>
                </a:lnTo>
                <a:lnTo>
                  <a:pt x="0" y="3524878"/>
                </a:lnTo>
                <a:lnTo>
                  <a:pt x="0" y="0"/>
                </a:lnTo>
                <a:close/>
              </a:path>
            </a:pathLst>
          </a:custGeom>
          <a:blipFill rotWithShape="1">
            <a:blip r:embed="rId4">
              <a:alphaModFix/>
            </a:blip>
            <a:stretch>
              <a:fillRect b="0" l="0" r="0" t="0"/>
            </a:stretch>
          </a:blipFill>
          <a:ln>
            <a:noFill/>
          </a:ln>
        </p:spPr>
      </p:sp>
      <p:sp>
        <p:nvSpPr>
          <p:cNvPr id="1383" name="Google Shape;1383;p42"/>
          <p:cNvSpPr/>
          <p:nvPr/>
        </p:nvSpPr>
        <p:spPr>
          <a:xfrm>
            <a:off x="5704301" y="600288"/>
            <a:ext cx="5826396" cy="3561384"/>
          </a:xfrm>
          <a:custGeom>
            <a:rect b="b" l="l" r="r" t="t"/>
            <a:pathLst>
              <a:path extrusionOk="0" h="3561384" w="5826396">
                <a:moveTo>
                  <a:pt x="0" y="0"/>
                </a:moveTo>
                <a:lnTo>
                  <a:pt x="5826396" y="0"/>
                </a:lnTo>
                <a:lnTo>
                  <a:pt x="5826396" y="3561384"/>
                </a:lnTo>
                <a:lnTo>
                  <a:pt x="0" y="3561384"/>
                </a:lnTo>
                <a:lnTo>
                  <a:pt x="0" y="0"/>
                </a:lnTo>
                <a:close/>
              </a:path>
            </a:pathLst>
          </a:custGeom>
          <a:blipFill rotWithShape="1">
            <a:blip r:embed="rId5">
              <a:alphaModFix/>
            </a:blip>
            <a:stretch>
              <a:fillRect b="0" l="0" r="0" t="0"/>
            </a:stretch>
          </a:blipFill>
          <a:ln>
            <a:noFill/>
          </a:ln>
        </p:spPr>
      </p:sp>
      <p:sp>
        <p:nvSpPr>
          <p:cNvPr id="1384" name="Google Shape;1384;p42"/>
          <p:cNvSpPr/>
          <p:nvPr/>
        </p:nvSpPr>
        <p:spPr>
          <a:xfrm>
            <a:off x="10415220" y="2853657"/>
            <a:ext cx="6187669" cy="4114800"/>
          </a:xfrm>
          <a:custGeom>
            <a:rect b="b" l="l" r="r" t="t"/>
            <a:pathLst>
              <a:path extrusionOk="0" h="4114800" w="6187669">
                <a:moveTo>
                  <a:pt x="0" y="0"/>
                </a:moveTo>
                <a:lnTo>
                  <a:pt x="6187669" y="0"/>
                </a:lnTo>
                <a:lnTo>
                  <a:pt x="6187669" y="4114800"/>
                </a:lnTo>
                <a:lnTo>
                  <a:pt x="0" y="4114800"/>
                </a:lnTo>
                <a:lnTo>
                  <a:pt x="0" y="0"/>
                </a:lnTo>
                <a:close/>
              </a:path>
            </a:pathLst>
          </a:custGeom>
          <a:blipFill rotWithShape="1">
            <a:blip r:embed="rId6">
              <a:alphaModFix/>
            </a:blip>
            <a:stretch>
              <a:fillRect b="0" l="0" r="0" t="0"/>
            </a:stretch>
          </a:blipFill>
          <a:ln>
            <a:noFill/>
          </a:ln>
        </p:spPr>
      </p:sp>
      <p:sp>
        <p:nvSpPr>
          <p:cNvPr id="1385" name="Google Shape;1385;p42"/>
          <p:cNvSpPr/>
          <p:nvPr/>
        </p:nvSpPr>
        <p:spPr>
          <a:xfrm>
            <a:off x="2022221" y="4305195"/>
            <a:ext cx="3829032" cy="2895705"/>
          </a:xfrm>
          <a:custGeom>
            <a:rect b="b" l="l" r="r" t="t"/>
            <a:pathLst>
              <a:path extrusionOk="0" h="2895705" w="3829032">
                <a:moveTo>
                  <a:pt x="0" y="0"/>
                </a:moveTo>
                <a:lnTo>
                  <a:pt x="3829032" y="0"/>
                </a:lnTo>
                <a:lnTo>
                  <a:pt x="3829032" y="2895705"/>
                </a:lnTo>
                <a:lnTo>
                  <a:pt x="0" y="2895705"/>
                </a:lnTo>
                <a:lnTo>
                  <a:pt x="0" y="0"/>
                </a:lnTo>
                <a:close/>
              </a:path>
            </a:pathLst>
          </a:custGeom>
          <a:blipFill rotWithShape="1">
            <a:blip r:embed="rId7">
              <a:alphaModFix/>
            </a:blip>
            <a:stretch>
              <a:fillRect b="0" l="0" r="0" t="0"/>
            </a:stretch>
          </a:blipFill>
          <a:ln>
            <a:noFill/>
          </a:ln>
        </p:spPr>
      </p:sp>
      <p:sp>
        <p:nvSpPr>
          <p:cNvPr id="1386" name="Google Shape;1386;p42"/>
          <p:cNvSpPr/>
          <p:nvPr/>
        </p:nvSpPr>
        <p:spPr>
          <a:xfrm>
            <a:off x="5805420" y="3086100"/>
            <a:ext cx="6677160" cy="4114800"/>
          </a:xfrm>
          <a:custGeom>
            <a:rect b="b" l="l" r="r" t="t"/>
            <a:pathLst>
              <a:path extrusionOk="0" h="4114800" w="6677160">
                <a:moveTo>
                  <a:pt x="0" y="0"/>
                </a:moveTo>
                <a:lnTo>
                  <a:pt x="6677160" y="0"/>
                </a:lnTo>
                <a:lnTo>
                  <a:pt x="6677160" y="4114800"/>
                </a:lnTo>
                <a:lnTo>
                  <a:pt x="0" y="4114800"/>
                </a:lnTo>
                <a:lnTo>
                  <a:pt x="0" y="0"/>
                </a:lnTo>
                <a:close/>
              </a:path>
            </a:pathLst>
          </a:custGeom>
          <a:blipFill rotWithShape="1">
            <a:blip r:embed="rId8">
              <a:alphaModFix/>
            </a:blip>
            <a:stretch>
              <a:fillRect b="0" l="0" r="0" t="0"/>
            </a:stretch>
          </a:blipFill>
          <a:ln>
            <a:noFill/>
          </a:ln>
        </p:spPr>
      </p:sp>
      <p:sp>
        <p:nvSpPr>
          <p:cNvPr id="1387" name="Google Shape;1387;p42"/>
          <p:cNvSpPr/>
          <p:nvPr/>
        </p:nvSpPr>
        <p:spPr>
          <a:xfrm>
            <a:off x="12482580" y="6105723"/>
            <a:ext cx="5369210" cy="3409449"/>
          </a:xfrm>
          <a:custGeom>
            <a:rect b="b" l="l" r="r" t="t"/>
            <a:pathLst>
              <a:path extrusionOk="0" h="3409449" w="5369210">
                <a:moveTo>
                  <a:pt x="0" y="0"/>
                </a:moveTo>
                <a:lnTo>
                  <a:pt x="5369210" y="0"/>
                </a:lnTo>
                <a:lnTo>
                  <a:pt x="5369210" y="3409449"/>
                </a:lnTo>
                <a:lnTo>
                  <a:pt x="0" y="3409449"/>
                </a:lnTo>
                <a:lnTo>
                  <a:pt x="0" y="0"/>
                </a:lnTo>
                <a:close/>
              </a:path>
            </a:pathLst>
          </a:custGeom>
          <a:blipFill rotWithShape="1">
            <a:blip r:embed="rId9">
              <a:alphaModFix/>
            </a:blip>
            <a:stretch>
              <a:fillRect b="0" l="0" r="0" t="0"/>
            </a:stretch>
          </a:blipFill>
          <a:ln>
            <a:noFill/>
          </a:ln>
        </p:spPr>
      </p:sp>
      <p:sp>
        <p:nvSpPr>
          <p:cNvPr id="1388" name="Google Shape;1388;p42"/>
          <p:cNvSpPr/>
          <p:nvPr/>
        </p:nvSpPr>
        <p:spPr>
          <a:xfrm>
            <a:off x="906691" y="6968457"/>
            <a:ext cx="4338135" cy="2895705"/>
          </a:xfrm>
          <a:custGeom>
            <a:rect b="b" l="l" r="r" t="t"/>
            <a:pathLst>
              <a:path extrusionOk="0" h="2895705" w="4338135">
                <a:moveTo>
                  <a:pt x="0" y="0"/>
                </a:moveTo>
                <a:lnTo>
                  <a:pt x="4338136" y="0"/>
                </a:lnTo>
                <a:lnTo>
                  <a:pt x="4338136" y="2895705"/>
                </a:lnTo>
                <a:lnTo>
                  <a:pt x="0" y="2895705"/>
                </a:lnTo>
                <a:lnTo>
                  <a:pt x="0" y="0"/>
                </a:lnTo>
                <a:close/>
              </a:path>
            </a:pathLst>
          </a:custGeom>
          <a:blipFill rotWithShape="1">
            <a:blip r:embed="rId10">
              <a:alphaModFix/>
            </a:blip>
            <a:stretch>
              <a:fillRect b="0" l="0" r="0" t="0"/>
            </a:stretch>
          </a:blipFill>
          <a:ln>
            <a:noFill/>
          </a:ln>
        </p:spPr>
      </p:sp>
      <p:sp>
        <p:nvSpPr>
          <p:cNvPr id="1389" name="Google Shape;1389;p42"/>
          <p:cNvSpPr/>
          <p:nvPr/>
        </p:nvSpPr>
        <p:spPr>
          <a:xfrm>
            <a:off x="10609118" y="0"/>
            <a:ext cx="6650182" cy="4114800"/>
          </a:xfrm>
          <a:custGeom>
            <a:rect b="b" l="l" r="r" t="t"/>
            <a:pathLst>
              <a:path extrusionOk="0" h="4114800" w="6650182">
                <a:moveTo>
                  <a:pt x="0" y="0"/>
                </a:moveTo>
                <a:lnTo>
                  <a:pt x="6650182" y="0"/>
                </a:lnTo>
                <a:lnTo>
                  <a:pt x="6650182" y="4114800"/>
                </a:lnTo>
                <a:lnTo>
                  <a:pt x="0" y="4114800"/>
                </a:lnTo>
                <a:lnTo>
                  <a:pt x="0" y="0"/>
                </a:lnTo>
                <a:close/>
              </a:path>
            </a:pathLst>
          </a:custGeom>
          <a:blipFill rotWithShape="1">
            <a:blip r:embed="rId11">
              <a:alphaModFix/>
            </a:blip>
            <a:stretch>
              <a:fillRect b="0" l="0" r="0" t="0"/>
            </a:stretch>
          </a:blipFill>
          <a:ln>
            <a:noFill/>
          </a:ln>
        </p:spPr>
      </p:sp>
      <p:sp>
        <p:nvSpPr>
          <p:cNvPr id="1390" name="Google Shape;1390;p42"/>
          <p:cNvSpPr/>
          <p:nvPr/>
        </p:nvSpPr>
        <p:spPr>
          <a:xfrm>
            <a:off x="6861983" y="6474384"/>
            <a:ext cx="4564034" cy="3040788"/>
          </a:xfrm>
          <a:custGeom>
            <a:rect b="b" l="l" r="r" t="t"/>
            <a:pathLst>
              <a:path extrusionOk="0" h="3040788" w="4564034">
                <a:moveTo>
                  <a:pt x="0" y="0"/>
                </a:moveTo>
                <a:lnTo>
                  <a:pt x="4564034" y="0"/>
                </a:lnTo>
                <a:lnTo>
                  <a:pt x="4564034" y="3040788"/>
                </a:lnTo>
                <a:lnTo>
                  <a:pt x="0" y="3040788"/>
                </a:lnTo>
                <a:lnTo>
                  <a:pt x="0" y="0"/>
                </a:lnTo>
                <a:close/>
              </a:path>
            </a:pathLst>
          </a:custGeom>
          <a:blipFill rotWithShape="1">
            <a:blip r:embed="rId12">
              <a:alphaModFix/>
            </a:blip>
            <a:stretch>
              <a:fillRect b="0" l="0" r="0" t="0"/>
            </a:stretch>
          </a:blipFill>
          <a:ln>
            <a:noFill/>
          </a:ln>
        </p:spPr>
      </p:sp>
      <p:sp>
        <p:nvSpPr>
          <p:cNvPr id="1391" name="Google Shape;1391;p42"/>
          <p:cNvSpPr/>
          <p:nvPr/>
        </p:nvSpPr>
        <p:spPr>
          <a:xfrm>
            <a:off x="8126414" y="6665512"/>
            <a:ext cx="6118479" cy="3885234"/>
          </a:xfrm>
          <a:custGeom>
            <a:rect b="b" l="l" r="r" t="t"/>
            <a:pathLst>
              <a:path extrusionOk="0" h="3885234" w="6118479">
                <a:moveTo>
                  <a:pt x="0" y="0"/>
                </a:moveTo>
                <a:lnTo>
                  <a:pt x="6118479" y="0"/>
                </a:lnTo>
                <a:lnTo>
                  <a:pt x="6118479" y="3885234"/>
                </a:lnTo>
                <a:lnTo>
                  <a:pt x="0" y="3885234"/>
                </a:lnTo>
                <a:lnTo>
                  <a:pt x="0" y="0"/>
                </a:lnTo>
                <a:close/>
              </a:path>
            </a:pathLst>
          </a:custGeom>
          <a:blipFill rotWithShape="1">
            <a:blip r:embed="rId13">
              <a:alphaModFix/>
            </a:blip>
            <a:stretch>
              <a:fillRect b="0" l="0" r="0" t="0"/>
            </a:stretch>
          </a:blipFill>
          <a:ln>
            <a:noFill/>
          </a:ln>
        </p:spPr>
      </p:sp>
      <p:sp>
        <p:nvSpPr>
          <p:cNvPr id="1392" name="Google Shape;1392;p42"/>
          <p:cNvSpPr/>
          <p:nvPr/>
        </p:nvSpPr>
        <p:spPr>
          <a:xfrm>
            <a:off x="1251506" y="1990923"/>
            <a:ext cx="6623421" cy="4114800"/>
          </a:xfrm>
          <a:custGeom>
            <a:rect b="b" l="l" r="r" t="t"/>
            <a:pathLst>
              <a:path extrusionOk="0" h="4114800" w="6623421">
                <a:moveTo>
                  <a:pt x="0" y="0"/>
                </a:moveTo>
                <a:lnTo>
                  <a:pt x="6623420" y="0"/>
                </a:lnTo>
                <a:lnTo>
                  <a:pt x="6623420" y="4114800"/>
                </a:lnTo>
                <a:lnTo>
                  <a:pt x="0" y="4114800"/>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180" name="Google Shape;180;p5"/>
          <p:cNvSpPr/>
          <p:nvPr/>
        </p:nvSpPr>
        <p:spPr>
          <a:xfrm>
            <a:off x="12807916" y="8187820"/>
            <a:ext cx="6056278" cy="1705448"/>
          </a:xfrm>
          <a:custGeom>
            <a:rect b="b" l="l" r="r" t="t"/>
            <a:pathLst>
              <a:path extrusionOk="0" h="228885" w="812800">
                <a:moveTo>
                  <a:pt x="0" y="0"/>
                </a:moveTo>
                <a:lnTo>
                  <a:pt x="812800" y="0"/>
                </a:lnTo>
                <a:lnTo>
                  <a:pt x="812800" y="228885"/>
                </a:lnTo>
                <a:lnTo>
                  <a:pt x="0" y="228885"/>
                </a:lnTo>
                <a:close/>
              </a:path>
            </a:pathLst>
          </a:custGeom>
          <a:blipFill rotWithShape="1">
            <a:blip r:embed="rId4">
              <a:alphaModFix/>
            </a:blip>
            <a:stretch>
              <a:fillRect b="-9034" l="0" r="0" t="-9035"/>
            </a:stretch>
          </a:blipFill>
          <a:ln>
            <a:noFill/>
          </a:ln>
        </p:spPr>
      </p:sp>
      <p:sp>
        <p:nvSpPr>
          <p:cNvPr id="181" name="Google Shape;181;p5"/>
          <p:cNvSpPr txBox="1"/>
          <p:nvPr/>
        </p:nvSpPr>
        <p:spPr>
          <a:xfrm>
            <a:off x="1028700" y="4592993"/>
            <a:ext cx="1554674" cy="28990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1 </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2</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3 </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4</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p:txBody>
      </p:sp>
      <p:grpSp>
        <p:nvGrpSpPr>
          <p:cNvPr id="182" name="Google Shape;182;p5"/>
          <p:cNvGrpSpPr/>
          <p:nvPr/>
        </p:nvGrpSpPr>
        <p:grpSpPr>
          <a:xfrm>
            <a:off x="5890986" y="1210922"/>
            <a:ext cx="6448877" cy="1230863"/>
            <a:chOff x="0" y="-47625"/>
            <a:chExt cx="1698470" cy="324178"/>
          </a:xfrm>
        </p:grpSpPr>
        <p:sp>
          <p:nvSpPr>
            <p:cNvPr id="183" name="Google Shape;183;p5"/>
            <p:cNvSpPr/>
            <p:nvPr/>
          </p:nvSpPr>
          <p:spPr>
            <a:xfrm>
              <a:off x="0" y="0"/>
              <a:ext cx="1698470" cy="276553"/>
            </a:xfrm>
            <a:custGeom>
              <a:rect b="b" l="l" r="r" t="t"/>
              <a:pathLst>
                <a:path extrusionOk="0" h="276553" w="1698470">
                  <a:moveTo>
                    <a:pt x="0" y="0"/>
                  </a:moveTo>
                  <a:lnTo>
                    <a:pt x="1698470" y="0"/>
                  </a:lnTo>
                  <a:lnTo>
                    <a:pt x="1698470" y="276553"/>
                  </a:lnTo>
                  <a:lnTo>
                    <a:pt x="0" y="276553"/>
                  </a:lnTo>
                  <a:close/>
                </a:path>
              </a:pathLst>
            </a:custGeom>
            <a:solidFill>
              <a:srgbClr val="647B54"/>
            </a:solidFill>
            <a:ln>
              <a:noFill/>
            </a:ln>
          </p:spPr>
        </p:sp>
        <p:sp>
          <p:nvSpPr>
            <p:cNvPr id="184" name="Google Shape;184;p5"/>
            <p:cNvSpPr txBox="1"/>
            <p:nvPr/>
          </p:nvSpPr>
          <p:spPr>
            <a:xfrm>
              <a:off x="0" y="-47625"/>
              <a:ext cx="1698470" cy="324178"/>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Global Competitiveness Index (GCI)</a:t>
              </a:r>
              <a:endParaRPr/>
            </a:p>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Score de 1 à 7</a:t>
              </a:r>
              <a:endParaRPr/>
            </a:p>
          </p:txBody>
        </p:sp>
      </p:grpSp>
      <p:sp>
        <p:nvSpPr>
          <p:cNvPr id="185" name="Google Shape;185;p5"/>
          <p:cNvSpPr txBox="1"/>
          <p:nvPr/>
        </p:nvSpPr>
        <p:spPr>
          <a:xfrm>
            <a:off x="2147062" y="1334598"/>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Indicateurs</a:t>
            </a:r>
            <a:endParaRPr/>
          </a:p>
        </p:txBody>
      </p:sp>
      <p:grpSp>
        <p:nvGrpSpPr>
          <p:cNvPr id="186" name="Google Shape;186;p5"/>
          <p:cNvGrpSpPr/>
          <p:nvPr/>
        </p:nvGrpSpPr>
        <p:grpSpPr>
          <a:xfrm>
            <a:off x="6600494" y="3405485"/>
            <a:ext cx="5020212" cy="806508"/>
            <a:chOff x="0" y="-47625"/>
            <a:chExt cx="1322196" cy="212413"/>
          </a:xfrm>
        </p:grpSpPr>
        <p:sp>
          <p:nvSpPr>
            <p:cNvPr id="187" name="Google Shape;187;p5"/>
            <p:cNvSpPr/>
            <p:nvPr/>
          </p:nvSpPr>
          <p:spPr>
            <a:xfrm>
              <a:off x="0" y="0"/>
              <a:ext cx="1322196" cy="164788"/>
            </a:xfrm>
            <a:custGeom>
              <a:rect b="b" l="l" r="r" t="t"/>
              <a:pathLst>
                <a:path extrusionOk="0" h="164788" w="1322196">
                  <a:moveTo>
                    <a:pt x="0" y="0"/>
                  </a:moveTo>
                  <a:lnTo>
                    <a:pt x="1322196" y="0"/>
                  </a:lnTo>
                  <a:lnTo>
                    <a:pt x="1322196" y="164788"/>
                  </a:lnTo>
                  <a:lnTo>
                    <a:pt x="0" y="164788"/>
                  </a:lnTo>
                  <a:close/>
                </a:path>
              </a:pathLst>
            </a:custGeom>
            <a:solidFill>
              <a:srgbClr val="647B54"/>
            </a:solidFill>
            <a:ln>
              <a:noFill/>
            </a:ln>
          </p:spPr>
        </p:sp>
        <p:sp>
          <p:nvSpPr>
            <p:cNvPr id="188" name="Google Shape;188;p5"/>
            <p:cNvSpPr txBox="1"/>
            <p:nvPr/>
          </p:nvSpPr>
          <p:spPr>
            <a:xfrm>
              <a:off x="0" y="-47625"/>
              <a:ext cx="1322196" cy="21241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Facteurs d’efficacité</a:t>
              </a:r>
              <a:endParaRPr/>
            </a:p>
          </p:txBody>
        </p:sp>
      </p:grpSp>
      <p:sp>
        <p:nvSpPr>
          <p:cNvPr id="189" name="Google Shape;189;p5"/>
          <p:cNvSpPr txBox="1"/>
          <p:nvPr/>
        </p:nvSpPr>
        <p:spPr>
          <a:xfrm>
            <a:off x="2811673" y="4592993"/>
            <a:ext cx="3038252" cy="28990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Institutions</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Infrastructures</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Environnement Macroéconomique</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Santé &amp; éducation primaire</a:t>
            </a:r>
            <a:endParaRPr/>
          </a:p>
        </p:txBody>
      </p:sp>
      <p:sp>
        <p:nvSpPr>
          <p:cNvPr id="190" name="Google Shape;190;p5"/>
          <p:cNvSpPr txBox="1"/>
          <p:nvPr/>
        </p:nvSpPr>
        <p:spPr>
          <a:xfrm>
            <a:off x="6600494" y="4574532"/>
            <a:ext cx="1554674" cy="4252595"/>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5 </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6</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7 </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8</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9</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Pillier 10</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p:txBody>
      </p:sp>
      <p:sp>
        <p:nvSpPr>
          <p:cNvPr id="191" name="Google Shape;191;p5"/>
          <p:cNvSpPr txBox="1"/>
          <p:nvPr/>
        </p:nvSpPr>
        <p:spPr>
          <a:xfrm>
            <a:off x="8383467" y="4574532"/>
            <a:ext cx="3038252" cy="3947795"/>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Enseignement supérieur &amp; formation</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Marché des biens</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Marché du travail</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Développement marché financiers</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Avancée technologique</a:t>
            </a:r>
            <a:endParaRPr/>
          </a:p>
          <a:p>
            <a:pPr indent="0" lvl="0" marL="0" marR="0" rtl="0" algn="l">
              <a:lnSpc>
                <a:spcPct val="130015"/>
              </a:lnSpc>
              <a:spcBef>
                <a:spcPts val="0"/>
              </a:spcBef>
              <a:spcAft>
                <a:spcPts val="0"/>
              </a:spcAft>
              <a:buNone/>
            </a:pPr>
            <a:r>
              <a:t/>
            </a:r>
            <a:endParaRPr b="0" i="0" sz="1899" u="none" cap="none" strike="noStrike">
              <a:solidFill>
                <a:srgbClr val="647B54"/>
              </a:solidFill>
              <a:latin typeface="Arial"/>
              <a:ea typeface="Arial"/>
              <a:cs typeface="Arial"/>
              <a:sym typeface="Arial"/>
            </a:endParaRPr>
          </a:p>
          <a:p>
            <a:pPr indent="0" lvl="0" marL="0" marR="0" rtl="0" algn="l">
              <a:lnSpc>
                <a:spcPct val="130015"/>
              </a:lnSpc>
              <a:spcBef>
                <a:spcPts val="0"/>
              </a:spcBef>
              <a:spcAft>
                <a:spcPts val="0"/>
              </a:spcAft>
              <a:buNone/>
            </a:pPr>
            <a:r>
              <a:rPr b="0" i="0" lang="en-US" sz="1899" u="none" cap="none" strike="noStrike">
                <a:solidFill>
                  <a:srgbClr val="647B54"/>
                </a:solidFill>
                <a:latin typeface="Arial"/>
                <a:ea typeface="Arial"/>
                <a:cs typeface="Arial"/>
                <a:sym typeface="Arial"/>
              </a:rPr>
              <a:t>Taille du marché</a:t>
            </a:r>
            <a:endParaRPr/>
          </a:p>
        </p:txBody>
      </p:sp>
      <p:sp>
        <p:nvSpPr>
          <p:cNvPr id="192" name="Google Shape;192;p5"/>
          <p:cNvSpPr txBox="1"/>
          <p:nvPr/>
        </p:nvSpPr>
        <p:spPr>
          <a:xfrm>
            <a:off x="12606456" y="4574532"/>
            <a:ext cx="1554674" cy="19274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11 </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Pillier 12</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p:txBody>
      </p:sp>
      <p:sp>
        <p:nvSpPr>
          <p:cNvPr id="193" name="Google Shape;193;p5"/>
          <p:cNvSpPr txBox="1"/>
          <p:nvPr/>
        </p:nvSpPr>
        <p:spPr>
          <a:xfrm>
            <a:off x="14389429" y="4574532"/>
            <a:ext cx="3038252" cy="12797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Sophistication des affaires</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Innovation</a:t>
            </a:r>
            <a:endParaRPr/>
          </a:p>
        </p:txBody>
      </p:sp>
      <p:cxnSp>
        <p:nvCxnSpPr>
          <p:cNvPr id="194" name="Google Shape;194;p5"/>
          <p:cNvCxnSpPr/>
          <p:nvPr/>
        </p:nvCxnSpPr>
        <p:spPr>
          <a:xfrm flipH="1" rot="10800000">
            <a:off x="9110600" y="2441785"/>
            <a:ext cx="4825" cy="1144527"/>
          </a:xfrm>
          <a:prstGeom prst="straightConnector1">
            <a:avLst/>
          </a:prstGeom>
          <a:noFill/>
          <a:ln cap="flat" cmpd="sng" w="19050">
            <a:solidFill>
              <a:srgbClr val="7F8E73"/>
            </a:solidFill>
            <a:prstDash val="solid"/>
            <a:round/>
            <a:headEnd len="sm" w="sm" type="none"/>
            <a:tailEnd len="sm" w="sm" type="none"/>
          </a:ln>
        </p:spPr>
      </p:cxnSp>
      <p:cxnSp>
        <p:nvCxnSpPr>
          <p:cNvPr id="195" name="Google Shape;195;p5"/>
          <p:cNvCxnSpPr/>
          <p:nvPr/>
        </p:nvCxnSpPr>
        <p:spPr>
          <a:xfrm flipH="1" rot="10800000">
            <a:off x="3424963" y="3137031"/>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96" name="Google Shape;196;p5"/>
          <p:cNvGrpSpPr/>
          <p:nvPr/>
        </p:nvGrpSpPr>
        <p:grpSpPr>
          <a:xfrm>
            <a:off x="1028700" y="3405485"/>
            <a:ext cx="4821225" cy="806508"/>
            <a:chOff x="0" y="-47625"/>
            <a:chExt cx="1269788" cy="212413"/>
          </a:xfrm>
        </p:grpSpPr>
        <p:sp>
          <p:nvSpPr>
            <p:cNvPr id="197" name="Google Shape;197;p5"/>
            <p:cNvSpPr/>
            <p:nvPr/>
          </p:nvSpPr>
          <p:spPr>
            <a:xfrm>
              <a:off x="0" y="0"/>
              <a:ext cx="1269788" cy="164788"/>
            </a:xfrm>
            <a:custGeom>
              <a:rect b="b" l="l" r="r" t="t"/>
              <a:pathLst>
                <a:path extrusionOk="0" h="164788" w="1269788">
                  <a:moveTo>
                    <a:pt x="0" y="0"/>
                  </a:moveTo>
                  <a:lnTo>
                    <a:pt x="1269788" y="0"/>
                  </a:lnTo>
                  <a:lnTo>
                    <a:pt x="1269788" y="164788"/>
                  </a:lnTo>
                  <a:lnTo>
                    <a:pt x="0" y="164788"/>
                  </a:lnTo>
                  <a:close/>
                </a:path>
              </a:pathLst>
            </a:custGeom>
            <a:solidFill>
              <a:srgbClr val="647B54"/>
            </a:solidFill>
            <a:ln>
              <a:noFill/>
            </a:ln>
          </p:spPr>
        </p:sp>
        <p:sp>
          <p:nvSpPr>
            <p:cNvPr id="198" name="Google Shape;198;p5"/>
            <p:cNvSpPr txBox="1"/>
            <p:nvPr/>
          </p:nvSpPr>
          <p:spPr>
            <a:xfrm>
              <a:off x="0" y="-47625"/>
              <a:ext cx="1269788" cy="21241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Exigences de bases</a:t>
              </a:r>
              <a:endParaRPr/>
            </a:p>
          </p:txBody>
        </p:sp>
      </p:grpSp>
      <p:cxnSp>
        <p:nvCxnSpPr>
          <p:cNvPr id="199" name="Google Shape;199;p5"/>
          <p:cNvCxnSpPr/>
          <p:nvPr/>
        </p:nvCxnSpPr>
        <p:spPr>
          <a:xfrm flipH="1" rot="10800000">
            <a:off x="15026594" y="3136970"/>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200" name="Google Shape;200;p5"/>
          <p:cNvGrpSpPr/>
          <p:nvPr/>
        </p:nvGrpSpPr>
        <p:grpSpPr>
          <a:xfrm>
            <a:off x="12432784" y="3405486"/>
            <a:ext cx="5168569" cy="773663"/>
            <a:chOff x="0" y="-47625"/>
            <a:chExt cx="1361269" cy="203763"/>
          </a:xfrm>
        </p:grpSpPr>
        <p:sp>
          <p:nvSpPr>
            <p:cNvPr id="201" name="Google Shape;201;p5"/>
            <p:cNvSpPr/>
            <p:nvPr/>
          </p:nvSpPr>
          <p:spPr>
            <a:xfrm>
              <a:off x="0" y="0"/>
              <a:ext cx="1361269" cy="156138"/>
            </a:xfrm>
            <a:custGeom>
              <a:rect b="b" l="l" r="r" t="t"/>
              <a:pathLst>
                <a:path extrusionOk="0" h="156138" w="1361269">
                  <a:moveTo>
                    <a:pt x="0" y="0"/>
                  </a:moveTo>
                  <a:lnTo>
                    <a:pt x="1361269" y="0"/>
                  </a:lnTo>
                  <a:lnTo>
                    <a:pt x="1361269" y="156138"/>
                  </a:lnTo>
                  <a:lnTo>
                    <a:pt x="0" y="156138"/>
                  </a:lnTo>
                  <a:close/>
                </a:path>
              </a:pathLst>
            </a:custGeom>
            <a:solidFill>
              <a:srgbClr val="647B54"/>
            </a:solidFill>
            <a:ln>
              <a:noFill/>
            </a:ln>
          </p:spPr>
        </p:sp>
        <p:sp>
          <p:nvSpPr>
            <p:cNvPr id="202" name="Google Shape;202;p5"/>
            <p:cNvSpPr txBox="1"/>
            <p:nvPr/>
          </p:nvSpPr>
          <p:spPr>
            <a:xfrm>
              <a:off x="0" y="-47625"/>
              <a:ext cx="1361269" cy="20376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Innovation</a:t>
              </a:r>
              <a:endParaRPr/>
            </a:p>
          </p:txBody>
        </p:sp>
      </p:grpSp>
      <p:cxnSp>
        <p:nvCxnSpPr>
          <p:cNvPr id="203" name="Google Shape;203;p5"/>
          <p:cNvCxnSpPr/>
          <p:nvPr/>
        </p:nvCxnSpPr>
        <p:spPr>
          <a:xfrm>
            <a:off x="3424963" y="3127506"/>
            <a:ext cx="11592106" cy="0"/>
          </a:xfrm>
          <a:prstGeom prst="straightConnector1">
            <a:avLst/>
          </a:prstGeom>
          <a:noFill/>
          <a:ln cap="flat" cmpd="sng" w="19050">
            <a:solidFill>
              <a:srgbClr val="7F8E73"/>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6"/>
          <p:cNvGrpSpPr/>
          <p:nvPr/>
        </p:nvGrpSpPr>
        <p:grpSpPr>
          <a:xfrm>
            <a:off x="0" y="-144661"/>
            <a:ext cx="18288000" cy="10431661"/>
            <a:chOff x="0" y="-38100"/>
            <a:chExt cx="4816593" cy="2747433"/>
          </a:xfrm>
        </p:grpSpPr>
        <p:sp>
          <p:nvSpPr>
            <p:cNvPr id="213" name="Google Shape;213;p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214" name="Google Shape;214;p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5" name="Google Shape;215;p6"/>
          <p:cNvSpPr txBox="1"/>
          <p:nvPr/>
        </p:nvSpPr>
        <p:spPr>
          <a:xfrm>
            <a:off x="1377128" y="2018005"/>
            <a:ext cx="15533745" cy="446751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‘Analyse de la corrélation entre la Santé Économique et Investissement en Énergies Renouvelables’</a:t>
            </a:r>
            <a:endParaRPr/>
          </a:p>
        </p:txBody>
      </p:sp>
      <p:sp>
        <p:nvSpPr>
          <p:cNvPr id="216" name="Google Shape;216;p6"/>
          <p:cNvSpPr/>
          <p:nvPr/>
        </p:nvSpPr>
        <p:spPr>
          <a:xfrm>
            <a:off x="1377128" y="1093380"/>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
        <p:nvSpPr>
          <p:cNvPr id="217" name="Google Shape;217;p6"/>
          <p:cNvSpPr txBox="1"/>
          <p:nvPr/>
        </p:nvSpPr>
        <p:spPr>
          <a:xfrm>
            <a:off x="2147062" y="1119451"/>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FFFFFF"/>
                </a:solidFill>
                <a:latin typeface="Yeseva One"/>
                <a:ea typeface="Yeseva One"/>
                <a:cs typeface="Yeseva One"/>
                <a:sym typeface="Yeseva One"/>
              </a:rPr>
              <a:t>Problématique d’étude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grpSp>
        <p:nvGrpSpPr>
          <p:cNvPr id="227" name="Google Shape;227;p7"/>
          <p:cNvGrpSpPr/>
          <p:nvPr/>
        </p:nvGrpSpPr>
        <p:grpSpPr>
          <a:xfrm>
            <a:off x="1028700" y="3405485"/>
            <a:ext cx="4821225" cy="806508"/>
            <a:chOff x="0" y="-47625"/>
            <a:chExt cx="1269788" cy="212413"/>
          </a:xfrm>
        </p:grpSpPr>
        <p:sp>
          <p:nvSpPr>
            <p:cNvPr id="228" name="Google Shape;228;p7"/>
            <p:cNvSpPr/>
            <p:nvPr/>
          </p:nvSpPr>
          <p:spPr>
            <a:xfrm>
              <a:off x="0" y="0"/>
              <a:ext cx="1269788" cy="164788"/>
            </a:xfrm>
            <a:custGeom>
              <a:rect b="b" l="l" r="r" t="t"/>
              <a:pathLst>
                <a:path extrusionOk="0" h="164788" w="1269788">
                  <a:moveTo>
                    <a:pt x="0" y="0"/>
                  </a:moveTo>
                  <a:lnTo>
                    <a:pt x="1269788" y="0"/>
                  </a:lnTo>
                  <a:lnTo>
                    <a:pt x="1269788" y="164788"/>
                  </a:lnTo>
                  <a:lnTo>
                    <a:pt x="0" y="164788"/>
                  </a:lnTo>
                  <a:close/>
                </a:path>
              </a:pathLst>
            </a:custGeom>
            <a:solidFill>
              <a:srgbClr val="647B54"/>
            </a:solidFill>
            <a:ln>
              <a:noFill/>
            </a:ln>
          </p:spPr>
        </p:sp>
        <p:sp>
          <p:nvSpPr>
            <p:cNvPr id="229" name="Google Shape;229;p7"/>
            <p:cNvSpPr txBox="1"/>
            <p:nvPr/>
          </p:nvSpPr>
          <p:spPr>
            <a:xfrm>
              <a:off x="0" y="-47625"/>
              <a:ext cx="1269788" cy="21241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Géographique</a:t>
              </a:r>
              <a:endParaRPr/>
            </a:p>
          </p:txBody>
        </p:sp>
      </p:grpSp>
      <p:grpSp>
        <p:nvGrpSpPr>
          <p:cNvPr id="230" name="Google Shape;230;p7"/>
          <p:cNvGrpSpPr/>
          <p:nvPr/>
        </p:nvGrpSpPr>
        <p:grpSpPr>
          <a:xfrm>
            <a:off x="6600494" y="3405485"/>
            <a:ext cx="5020212" cy="806508"/>
            <a:chOff x="0" y="-47625"/>
            <a:chExt cx="1322196" cy="212413"/>
          </a:xfrm>
        </p:grpSpPr>
        <p:sp>
          <p:nvSpPr>
            <p:cNvPr id="231" name="Google Shape;231;p7"/>
            <p:cNvSpPr/>
            <p:nvPr/>
          </p:nvSpPr>
          <p:spPr>
            <a:xfrm>
              <a:off x="0" y="0"/>
              <a:ext cx="1322196" cy="164788"/>
            </a:xfrm>
            <a:custGeom>
              <a:rect b="b" l="l" r="r" t="t"/>
              <a:pathLst>
                <a:path extrusionOk="0" h="164788" w="1322196">
                  <a:moveTo>
                    <a:pt x="0" y="0"/>
                  </a:moveTo>
                  <a:lnTo>
                    <a:pt x="1322196" y="0"/>
                  </a:lnTo>
                  <a:lnTo>
                    <a:pt x="1322196" y="164788"/>
                  </a:lnTo>
                  <a:lnTo>
                    <a:pt x="0" y="164788"/>
                  </a:lnTo>
                  <a:close/>
                </a:path>
              </a:pathLst>
            </a:custGeom>
            <a:solidFill>
              <a:srgbClr val="647B54"/>
            </a:solidFill>
            <a:ln>
              <a:noFill/>
            </a:ln>
          </p:spPr>
        </p:sp>
        <p:sp>
          <p:nvSpPr>
            <p:cNvPr id="232" name="Google Shape;232;p7"/>
            <p:cNvSpPr txBox="1"/>
            <p:nvPr/>
          </p:nvSpPr>
          <p:spPr>
            <a:xfrm>
              <a:off x="0" y="-47625"/>
              <a:ext cx="1322196" cy="21241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Temporel</a:t>
              </a:r>
              <a:endParaRPr/>
            </a:p>
          </p:txBody>
        </p:sp>
      </p:grpSp>
      <p:grpSp>
        <p:nvGrpSpPr>
          <p:cNvPr id="233" name="Google Shape;233;p7"/>
          <p:cNvGrpSpPr/>
          <p:nvPr/>
        </p:nvGrpSpPr>
        <p:grpSpPr>
          <a:xfrm>
            <a:off x="12432784" y="3405486"/>
            <a:ext cx="5168569" cy="773663"/>
            <a:chOff x="0" y="-47625"/>
            <a:chExt cx="1361269" cy="203763"/>
          </a:xfrm>
        </p:grpSpPr>
        <p:sp>
          <p:nvSpPr>
            <p:cNvPr id="234" name="Google Shape;234;p7"/>
            <p:cNvSpPr/>
            <p:nvPr/>
          </p:nvSpPr>
          <p:spPr>
            <a:xfrm>
              <a:off x="0" y="0"/>
              <a:ext cx="1361269" cy="156138"/>
            </a:xfrm>
            <a:custGeom>
              <a:rect b="b" l="l" r="r" t="t"/>
              <a:pathLst>
                <a:path extrusionOk="0" h="156138" w="1361269">
                  <a:moveTo>
                    <a:pt x="0" y="0"/>
                  </a:moveTo>
                  <a:lnTo>
                    <a:pt x="1361269" y="0"/>
                  </a:lnTo>
                  <a:lnTo>
                    <a:pt x="1361269" y="156138"/>
                  </a:lnTo>
                  <a:lnTo>
                    <a:pt x="0" y="156138"/>
                  </a:lnTo>
                  <a:close/>
                </a:path>
              </a:pathLst>
            </a:custGeom>
            <a:solidFill>
              <a:srgbClr val="647B54"/>
            </a:solidFill>
            <a:ln>
              <a:noFill/>
            </a:ln>
          </p:spPr>
        </p:sp>
        <p:sp>
          <p:nvSpPr>
            <p:cNvPr id="235" name="Google Shape;235;p7"/>
            <p:cNvSpPr txBox="1"/>
            <p:nvPr/>
          </p:nvSpPr>
          <p:spPr>
            <a:xfrm>
              <a:off x="0" y="-47625"/>
              <a:ext cx="1361269" cy="203763"/>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0" i="0" lang="en-US" sz="2614" u="none" cap="none" strike="noStrike">
                  <a:solidFill>
                    <a:srgbClr val="FFFFFF"/>
                  </a:solidFill>
                  <a:latin typeface="Montserrat"/>
                  <a:ea typeface="Montserrat"/>
                  <a:cs typeface="Montserrat"/>
                  <a:sym typeface="Montserrat"/>
                </a:rPr>
                <a:t>Limites</a:t>
              </a:r>
              <a:endParaRPr/>
            </a:p>
          </p:txBody>
        </p:sp>
      </p:grpSp>
      <p:pic>
        <p:nvPicPr>
          <p:cNvPr id="236" name="Google Shape;236;p7"/>
          <p:cNvPicPr preferRelativeResize="0"/>
          <p:nvPr/>
        </p:nvPicPr>
        <p:blipFill rotWithShape="1">
          <a:blip r:embed="rId4">
            <a:alphaModFix/>
          </a:blip>
          <a:srcRect b="34396" l="0" r="0" t="34396"/>
          <a:stretch/>
        </p:blipFill>
        <p:spPr>
          <a:xfrm>
            <a:off x="9986395" y="925986"/>
            <a:ext cx="8301605" cy="1729302"/>
          </a:xfrm>
          <a:prstGeom prst="rect">
            <a:avLst/>
          </a:prstGeom>
          <a:noFill/>
          <a:ln>
            <a:noFill/>
          </a:ln>
        </p:spPr>
      </p:pic>
      <p:sp>
        <p:nvSpPr>
          <p:cNvPr id="237" name="Google Shape;237;p7"/>
          <p:cNvSpPr txBox="1"/>
          <p:nvPr/>
        </p:nvSpPr>
        <p:spPr>
          <a:xfrm>
            <a:off x="1028700" y="4592993"/>
            <a:ext cx="4390694" cy="1867789"/>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79" u="none" cap="none" strike="noStrike">
                <a:solidFill>
                  <a:srgbClr val="647B54"/>
                </a:solidFill>
                <a:latin typeface="Arial"/>
                <a:ea typeface="Arial"/>
                <a:cs typeface="Arial"/>
                <a:sym typeface="Arial"/>
              </a:rPr>
              <a:t>26 pays étudiés (pays pour lesquels nous avons des données sur les dépenses en énergie (IEA))*</a:t>
            </a:r>
            <a:endParaRPr/>
          </a:p>
          <a:p>
            <a:pPr indent="0" lvl="0" marL="0" marR="0" rtl="0" algn="l">
              <a:lnSpc>
                <a:spcPct val="108196"/>
              </a:lnSpc>
              <a:spcBef>
                <a:spcPts val="0"/>
              </a:spcBef>
              <a:spcAft>
                <a:spcPts val="0"/>
              </a:spcAft>
              <a:buNone/>
            </a:pPr>
            <a:r>
              <a:t/>
            </a:r>
            <a:endParaRPr b="0" i="0" sz="2379" u="none" cap="none" strike="noStrike">
              <a:solidFill>
                <a:srgbClr val="647B54"/>
              </a:solidFill>
              <a:latin typeface="Arial"/>
              <a:ea typeface="Arial"/>
              <a:cs typeface="Arial"/>
              <a:sym typeface="Arial"/>
            </a:endParaRPr>
          </a:p>
        </p:txBody>
      </p:sp>
      <p:sp>
        <p:nvSpPr>
          <p:cNvPr id="238" name="Google Shape;238;p7"/>
          <p:cNvSpPr txBox="1"/>
          <p:nvPr/>
        </p:nvSpPr>
        <p:spPr>
          <a:xfrm>
            <a:off x="2147062" y="1334598"/>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Scope et limites</a:t>
            </a:r>
            <a:endParaRPr/>
          </a:p>
        </p:txBody>
      </p:sp>
      <p:sp>
        <p:nvSpPr>
          <p:cNvPr id="239" name="Google Shape;239;p7"/>
          <p:cNvSpPr txBox="1"/>
          <p:nvPr/>
        </p:nvSpPr>
        <p:spPr>
          <a:xfrm>
            <a:off x="1028700" y="7143570"/>
            <a:ext cx="4821225" cy="1050544"/>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1280" u="none" cap="none" strike="noStrike">
                <a:solidFill>
                  <a:srgbClr val="487307"/>
                </a:solidFill>
                <a:latin typeface="Arial"/>
                <a:ea typeface="Arial"/>
                <a:cs typeface="Arial"/>
                <a:sym typeface="Arial"/>
              </a:rPr>
              <a:t>*Australia, Austria, Belgium, Canada, Switzerland, Czechia, Germany, Denmark, Spain, Finland, France, United Kingdom, Hungary, Ireland, Italy, Japan, Korea, Netherlands, Norway, New Zealand, Poland, Portugal, Slovak Republic, Sweden, Turkiye, United States</a:t>
            </a:r>
            <a:endParaRPr/>
          </a:p>
        </p:txBody>
      </p:sp>
      <p:sp>
        <p:nvSpPr>
          <p:cNvPr id="240" name="Google Shape;240;p7"/>
          <p:cNvSpPr txBox="1"/>
          <p:nvPr/>
        </p:nvSpPr>
        <p:spPr>
          <a:xfrm>
            <a:off x="6600494" y="4592993"/>
            <a:ext cx="5020212" cy="2258314"/>
          </a:xfrm>
          <a:prstGeom prst="rect">
            <a:avLst/>
          </a:prstGeom>
          <a:noFill/>
          <a:ln>
            <a:noFill/>
          </a:ln>
        </p:spPr>
        <p:txBody>
          <a:bodyPr anchorCtr="0" anchor="t" bIns="0" lIns="0" spcFirstLastPara="1" rIns="0" wrap="square" tIns="0">
            <a:spAutoFit/>
          </a:bodyPr>
          <a:lstStyle/>
          <a:p>
            <a:pPr indent="0" lvl="0" marL="0" marR="0" rtl="0" algn="l">
              <a:lnSpc>
                <a:spcPct val="130012"/>
              </a:lnSpc>
              <a:spcBef>
                <a:spcPts val="0"/>
              </a:spcBef>
              <a:spcAft>
                <a:spcPts val="0"/>
              </a:spcAft>
              <a:buNone/>
            </a:pPr>
            <a:r>
              <a:rPr b="0" i="0" lang="en-US" sz="2379" u="none" cap="none" strike="noStrike">
                <a:solidFill>
                  <a:srgbClr val="647B54"/>
                </a:solidFill>
                <a:latin typeface="Arial"/>
                <a:ea typeface="Arial"/>
                <a:cs typeface="Arial"/>
                <a:sym typeface="Arial"/>
              </a:rPr>
              <a:t>Période d’analyse de 2007 à 2017 (période pour laquelle nous avons les données économiques du WEF pour ces 26 pays)</a:t>
            </a:r>
            <a:endParaRPr/>
          </a:p>
          <a:p>
            <a:pPr indent="0" lvl="0" marL="0" marR="0" rtl="0" algn="l">
              <a:lnSpc>
                <a:spcPct val="108196"/>
              </a:lnSpc>
              <a:spcBef>
                <a:spcPts val="0"/>
              </a:spcBef>
              <a:spcAft>
                <a:spcPts val="0"/>
              </a:spcAft>
              <a:buNone/>
            </a:pPr>
            <a:r>
              <a:t/>
            </a:r>
            <a:endParaRPr b="0" i="0" sz="2379" u="none" cap="none" strike="noStrike">
              <a:solidFill>
                <a:srgbClr val="647B54"/>
              </a:solidFill>
              <a:latin typeface="Arial"/>
              <a:ea typeface="Arial"/>
              <a:cs typeface="Arial"/>
              <a:sym typeface="Arial"/>
            </a:endParaRPr>
          </a:p>
        </p:txBody>
      </p:sp>
      <p:sp>
        <p:nvSpPr>
          <p:cNvPr id="241" name="Google Shape;241;p7"/>
          <p:cNvSpPr txBox="1"/>
          <p:nvPr/>
        </p:nvSpPr>
        <p:spPr>
          <a:xfrm>
            <a:off x="12506963" y="4592993"/>
            <a:ext cx="5020212" cy="28990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Données d’investissement en énergie manquantes pour certains pays, certaines années.</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a:p>
            <a:pPr indent="0" lvl="0" marL="0" marR="0" rtl="0" algn="l">
              <a:lnSpc>
                <a:spcPct val="130065"/>
              </a:lnSpc>
              <a:spcBef>
                <a:spcPts val="0"/>
              </a:spcBef>
              <a:spcAft>
                <a:spcPts val="0"/>
              </a:spcAft>
              <a:buNone/>
            </a:pPr>
            <a:r>
              <a:rPr b="0" i="0" lang="en-US" sz="1979" u="none" cap="none" strike="noStrike">
                <a:solidFill>
                  <a:srgbClr val="647B54"/>
                </a:solidFill>
                <a:latin typeface="Arial"/>
                <a:ea typeface="Arial"/>
                <a:cs typeface="Arial"/>
                <a:sym typeface="Arial"/>
              </a:rPr>
              <a:t>Nous avons donc pris le parti de  ne conserver que les pays pour lesquels il a été possible d’interpoler les données lorsque possible.</a:t>
            </a:r>
            <a:endParaRPr/>
          </a:p>
          <a:p>
            <a:pPr indent="0" lvl="0" marL="0" marR="0" rtl="0" algn="l">
              <a:lnSpc>
                <a:spcPct val="130065"/>
              </a:lnSpc>
              <a:spcBef>
                <a:spcPts val="0"/>
              </a:spcBef>
              <a:spcAft>
                <a:spcPts val="0"/>
              </a:spcAft>
              <a:buNone/>
            </a:pPr>
            <a:r>
              <a:t/>
            </a:r>
            <a:endParaRPr b="0" i="0" sz="1979" u="none" cap="none" strike="noStrike">
              <a:solidFill>
                <a:srgbClr val="647B54"/>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8"/>
          <p:cNvGrpSpPr/>
          <p:nvPr/>
        </p:nvGrpSpPr>
        <p:grpSpPr>
          <a:xfrm>
            <a:off x="0" y="-144661"/>
            <a:ext cx="18288000" cy="10431661"/>
            <a:chOff x="0" y="-38100"/>
            <a:chExt cx="4816593" cy="2747433"/>
          </a:xfrm>
        </p:grpSpPr>
        <p:sp>
          <p:nvSpPr>
            <p:cNvPr id="247" name="Google Shape;247;p8"/>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sp>
        <p:sp>
          <p:nvSpPr>
            <p:cNvPr id="248" name="Google Shape;248;p8"/>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9" name="Google Shape;249;p8"/>
          <p:cNvSpPr txBox="1"/>
          <p:nvPr/>
        </p:nvSpPr>
        <p:spPr>
          <a:xfrm>
            <a:off x="1377128" y="2018005"/>
            <a:ext cx="15533745" cy="3343560"/>
          </a:xfrm>
          <a:prstGeom prst="rect">
            <a:avLst/>
          </a:prstGeom>
          <a:noFill/>
          <a:ln>
            <a:noFill/>
          </a:ln>
        </p:spPr>
        <p:txBody>
          <a:bodyPr anchorCtr="0" anchor="t" bIns="0" lIns="0" spcFirstLastPara="1" rIns="0" wrap="square" tIns="0">
            <a:spAutoFit/>
          </a:bodyPr>
          <a:lstStyle/>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4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2"/>
              </a:lnSpc>
              <a:spcBef>
                <a:spcPts val="0"/>
              </a:spcBef>
              <a:spcAft>
                <a:spcPts val="0"/>
              </a:spcAft>
              <a:buNone/>
            </a:pPr>
            <a:r>
              <a:rPr b="0" i="0" lang="en-US" sz="6363" u="none" cap="none" strike="noStrike">
                <a:solidFill>
                  <a:srgbClr val="FFFFFF"/>
                </a:solidFill>
                <a:latin typeface="Yeseva One"/>
                <a:ea typeface="Yeseva One"/>
                <a:cs typeface="Yeseva One"/>
                <a:sym typeface="Yeseva One"/>
              </a:rPr>
              <a:t>Partie 1 - Analyse macro </a:t>
            </a:r>
            <a:endParaRPr/>
          </a:p>
        </p:txBody>
      </p:sp>
      <p:sp>
        <p:nvSpPr>
          <p:cNvPr id="250" name="Google Shape;250;p8"/>
          <p:cNvSpPr/>
          <p:nvPr/>
        </p:nvSpPr>
        <p:spPr>
          <a:xfrm>
            <a:off x="1377128" y="3756460"/>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sp>
      <p:sp>
        <p:nvSpPr>
          <p:cNvPr id="260" name="Google Shape;260;p9"/>
          <p:cNvSpPr/>
          <p:nvPr/>
        </p:nvSpPr>
        <p:spPr>
          <a:xfrm>
            <a:off x="10624690" y="6462973"/>
            <a:ext cx="3334010" cy="333401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24901" l="0" r="0" t="-24901"/>
            </a:stretch>
          </a:blipFill>
          <a:ln cap="sq" cmpd="sng" w="76200">
            <a:solidFill>
              <a:srgbClr val="A6A6A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13958700" y="6286792"/>
            <a:ext cx="2106189" cy="210618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0" l="-25185" r="-25183" t="0"/>
            </a:stretch>
          </a:blipFill>
          <a:ln cap="sq" cmpd="sng" w="76200">
            <a:solidFill>
              <a:srgbClr val="A6A6A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6">
              <a:alphaModFix/>
            </a:blip>
            <a:stretch>
              <a:fillRect b="0" l="0" r="0" t="0"/>
            </a:stretch>
          </a:blipFill>
          <a:ln>
            <a:noFill/>
          </a:ln>
        </p:spPr>
      </p:sp>
      <p:sp>
        <p:nvSpPr>
          <p:cNvPr id="263" name="Google Shape;263;p9"/>
          <p:cNvSpPr/>
          <p:nvPr/>
        </p:nvSpPr>
        <p:spPr>
          <a:xfrm>
            <a:off x="9560033" y="383692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7">
              <a:alphaModFix/>
            </a:blip>
            <a:stretch>
              <a:fillRect b="0" l="0" r="0" t="0"/>
            </a:stretch>
          </a:blipFill>
          <a:ln>
            <a:noFill/>
          </a:ln>
        </p:spPr>
      </p:sp>
      <p:sp>
        <p:nvSpPr>
          <p:cNvPr id="264" name="Google Shape;264;p9"/>
          <p:cNvSpPr txBox="1"/>
          <p:nvPr/>
        </p:nvSpPr>
        <p:spPr>
          <a:xfrm>
            <a:off x="2147062" y="1334598"/>
            <a:ext cx="4414017"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70" u="none" cap="none" strike="noStrike">
                <a:solidFill>
                  <a:srgbClr val="647B54"/>
                </a:solidFill>
                <a:latin typeface="Yeseva One"/>
                <a:ea typeface="Yeseva One"/>
                <a:cs typeface="Yeseva One"/>
                <a:sym typeface="Yeseva One"/>
              </a:rPr>
              <a:t>Indicateurs macro</a:t>
            </a:r>
            <a:endParaRPr/>
          </a:p>
        </p:txBody>
      </p:sp>
      <p:sp>
        <p:nvSpPr>
          <p:cNvPr id="265" name="Google Shape;265;p9"/>
          <p:cNvSpPr txBox="1"/>
          <p:nvPr/>
        </p:nvSpPr>
        <p:spPr>
          <a:xfrm>
            <a:off x="9560033" y="180359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b="0" i="0" lang="en-US" sz="3743" u="none" cap="none" strike="noStrike">
                <a:solidFill>
                  <a:srgbClr val="38522F"/>
                </a:solidFill>
                <a:latin typeface="Yeseva One"/>
                <a:ea typeface="Yeseva One"/>
                <a:cs typeface="Yeseva One"/>
                <a:sym typeface="Yeseva One"/>
              </a:rPr>
              <a:t>UN PIB EN CROISSANCE GLOBALE</a:t>
            </a:r>
            <a:endParaRPr/>
          </a:p>
        </p:txBody>
      </p:sp>
      <p:sp>
        <p:nvSpPr>
          <p:cNvPr id="266" name="Google Shape;266;p9"/>
          <p:cNvSpPr txBox="1"/>
          <p:nvPr/>
        </p:nvSpPr>
        <p:spPr>
          <a:xfrm>
            <a:off x="9560033" y="2939799"/>
            <a:ext cx="8239251" cy="160361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Sur la période d’étude, le PIB global de nos pays sont en relative croissance.</a:t>
            </a:r>
            <a:endParaRPr/>
          </a:p>
          <a:p>
            <a:pPr indent="0" lvl="0" marL="0" marR="0" rtl="0" algn="l">
              <a:lnSpc>
                <a:spcPct val="129984"/>
              </a:lnSpc>
              <a:spcBef>
                <a:spcPts val="0"/>
              </a:spcBef>
              <a:spcAft>
                <a:spcPts val="0"/>
              </a:spcAft>
              <a:buNone/>
            </a:pPr>
            <a:r>
              <a:t/>
            </a:r>
            <a:endParaRPr b="0" i="0" sz="1981" u="none" cap="none" strike="noStrike">
              <a:solidFill>
                <a:srgbClr val="38522F"/>
              </a:solidFill>
              <a:latin typeface="Arial"/>
              <a:ea typeface="Arial"/>
              <a:cs typeface="Arial"/>
              <a:sym typeface="Arial"/>
            </a:endParaRPr>
          </a:p>
          <a:p>
            <a:pPr indent="0" lvl="0" marL="0" marR="0" rtl="0" algn="l">
              <a:lnSpc>
                <a:spcPct val="129984"/>
              </a:lnSpc>
              <a:spcBef>
                <a:spcPts val="0"/>
              </a:spcBef>
              <a:spcAft>
                <a:spcPts val="0"/>
              </a:spcAft>
              <a:buNone/>
            </a:pPr>
            <a:r>
              <a:t/>
            </a:r>
            <a:endParaRPr b="0" i="0" sz="1981" u="none" cap="none" strike="noStrike">
              <a:solidFill>
                <a:srgbClr val="38522F"/>
              </a:solidFill>
              <a:latin typeface="Arial"/>
              <a:ea typeface="Arial"/>
              <a:cs typeface="Arial"/>
              <a:sym typeface="Arial"/>
            </a:endParaRPr>
          </a:p>
          <a:p>
            <a:pPr indent="0" lvl="0" marL="0" marR="0" rtl="0" algn="l">
              <a:lnSpc>
                <a:spcPct val="129984"/>
              </a:lnSpc>
              <a:spcBef>
                <a:spcPts val="0"/>
              </a:spcBef>
              <a:spcAft>
                <a:spcPts val="0"/>
              </a:spcAft>
              <a:buNone/>
            </a:pPr>
            <a:r>
              <a:t/>
            </a:r>
            <a:endParaRPr b="0" i="0" sz="1981" u="none" cap="none" strike="noStrike">
              <a:solidFill>
                <a:srgbClr val="38522F"/>
              </a:solidFill>
              <a:latin typeface="Arial"/>
              <a:ea typeface="Arial"/>
              <a:cs typeface="Arial"/>
              <a:sym typeface="Arial"/>
            </a:endParaRPr>
          </a:p>
        </p:txBody>
      </p:sp>
      <p:sp>
        <p:nvSpPr>
          <p:cNvPr id="267" name="Google Shape;267;p9"/>
          <p:cNvSpPr txBox="1"/>
          <p:nvPr/>
        </p:nvSpPr>
        <p:spPr>
          <a:xfrm>
            <a:off x="10168062" y="3827400"/>
            <a:ext cx="1744866" cy="160361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TOP 3</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USA</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Japon</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Allemagne</a:t>
            </a:r>
            <a:endParaRPr/>
          </a:p>
          <a:p>
            <a:pPr indent="0" lvl="0" marL="0" marR="0" rtl="0" algn="l">
              <a:lnSpc>
                <a:spcPct val="129984"/>
              </a:lnSpc>
              <a:spcBef>
                <a:spcPts val="0"/>
              </a:spcBef>
              <a:spcAft>
                <a:spcPts val="0"/>
              </a:spcAft>
              <a:buNone/>
            </a:pPr>
            <a:r>
              <a:t/>
            </a:r>
            <a:endParaRPr b="0" i="0" sz="1981" u="none" cap="none" strike="noStrike">
              <a:solidFill>
                <a:srgbClr val="38522F"/>
              </a:solidFill>
              <a:latin typeface="Arial"/>
              <a:ea typeface="Arial"/>
              <a:cs typeface="Arial"/>
              <a:sym typeface="Arial"/>
            </a:endParaRPr>
          </a:p>
        </p:txBody>
      </p:sp>
      <p:sp>
        <p:nvSpPr>
          <p:cNvPr id="268" name="Google Shape;268;p9"/>
          <p:cNvSpPr txBox="1"/>
          <p:nvPr/>
        </p:nvSpPr>
        <p:spPr>
          <a:xfrm>
            <a:off x="14139361" y="3827400"/>
            <a:ext cx="1744866" cy="160361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BOTTOM 3</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Estonie</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Luxembourg</a:t>
            </a:r>
            <a:endParaRPr/>
          </a:p>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Lithuanie</a:t>
            </a:r>
            <a:endParaRPr/>
          </a:p>
          <a:p>
            <a:pPr indent="0" lvl="0" marL="0" marR="0" rtl="0" algn="l">
              <a:lnSpc>
                <a:spcPct val="129984"/>
              </a:lnSpc>
              <a:spcBef>
                <a:spcPts val="0"/>
              </a:spcBef>
              <a:spcAft>
                <a:spcPts val="0"/>
              </a:spcAft>
              <a:buNone/>
            </a:pPr>
            <a:r>
              <a:t/>
            </a:r>
            <a:endParaRPr b="0" i="0" sz="1981" u="none" cap="none" strike="noStrike">
              <a:solidFill>
                <a:srgbClr val="38522F"/>
              </a:solidFill>
              <a:latin typeface="Arial"/>
              <a:ea typeface="Arial"/>
              <a:cs typeface="Arial"/>
              <a:sym typeface="Arial"/>
            </a:endParaRPr>
          </a:p>
        </p:txBody>
      </p:sp>
      <p:sp>
        <p:nvSpPr>
          <p:cNvPr id="269" name="Google Shape;269;p9"/>
          <p:cNvSpPr/>
          <p:nvPr/>
        </p:nvSpPr>
        <p:spPr>
          <a:xfrm rot="10800000">
            <a:off x="13542268" y="3815485"/>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7">
              <a:alphaModFix/>
            </a:blip>
            <a:stretch>
              <a:fillRect b="0" l="0" r="0" t="0"/>
            </a:stretch>
          </a:blipFill>
          <a:ln>
            <a:noFill/>
          </a:ln>
        </p:spPr>
      </p:sp>
      <p:pic>
        <p:nvPicPr>
          <p:cNvPr id="270" name="Google Shape;270;p9"/>
          <p:cNvPicPr preferRelativeResize="0"/>
          <p:nvPr/>
        </p:nvPicPr>
        <p:blipFill rotWithShape="1">
          <a:blip r:embed="rId8">
            <a:alphaModFix/>
          </a:blip>
          <a:srcRect b="0" l="0" r="0" t="0"/>
          <a:stretch/>
        </p:blipFill>
        <p:spPr>
          <a:xfrm>
            <a:off x="802072" y="2213241"/>
            <a:ext cx="8832996" cy="6428241"/>
          </a:xfrm>
          <a:prstGeom prst="rect">
            <a:avLst/>
          </a:prstGeom>
          <a:noFill/>
          <a:ln>
            <a:noFill/>
          </a:ln>
        </p:spPr>
      </p:pic>
      <p:pic>
        <p:nvPicPr>
          <p:cNvPr id="271" name="Google Shape;271;p9"/>
          <p:cNvPicPr preferRelativeResize="0"/>
          <p:nvPr/>
        </p:nvPicPr>
        <p:blipFill rotWithShape="1">
          <a:blip r:embed="rId9">
            <a:alphaModFix/>
          </a:blip>
          <a:srcRect b="33548" l="0" r="0" t="33548"/>
          <a:stretch/>
        </p:blipFill>
        <p:spPr>
          <a:xfrm>
            <a:off x="-665541" y="5986279"/>
            <a:ext cx="19619081" cy="4300722"/>
          </a:xfrm>
          <a:prstGeom prst="rect">
            <a:avLst/>
          </a:prstGeom>
          <a:noFill/>
          <a:ln>
            <a:noFill/>
          </a:ln>
        </p:spPr>
      </p:pic>
      <p:sp>
        <p:nvSpPr>
          <p:cNvPr id="272" name="Google Shape;272;p9"/>
          <p:cNvSpPr txBox="1"/>
          <p:nvPr/>
        </p:nvSpPr>
        <p:spPr>
          <a:xfrm>
            <a:off x="1538155" y="2235310"/>
            <a:ext cx="2815915" cy="30821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PIB (PPP$ billions)</a:t>
            </a:r>
            <a:endParaRPr/>
          </a:p>
        </p:txBody>
      </p:sp>
      <p:sp>
        <p:nvSpPr>
          <p:cNvPr id="273" name="Google Shape;273;p9"/>
          <p:cNvSpPr txBox="1"/>
          <p:nvPr/>
        </p:nvSpPr>
        <p:spPr>
          <a:xfrm>
            <a:off x="4179857" y="5268493"/>
            <a:ext cx="2815915" cy="30821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1981" u="none" cap="none" strike="noStrike">
                <a:solidFill>
                  <a:srgbClr val="38522F"/>
                </a:solidFill>
                <a:latin typeface="Arial"/>
                <a:ea typeface="Arial"/>
                <a:cs typeface="Arial"/>
                <a:sym typeface="Arial"/>
              </a:rPr>
              <a:t>Period 2007 to 2017</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